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1" r:id="rId1"/>
  </p:sldMasterIdLst>
  <p:sldIdLst>
    <p:sldId id="256" r:id="rId2"/>
    <p:sldId id="263" r:id="rId3"/>
    <p:sldId id="260" r:id="rId4"/>
    <p:sldId id="261" r:id="rId5"/>
    <p:sldId id="262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smtClean="0"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30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A92E-5FF9-8143-81B3-CCB531513398}" type="datetimeFigureOut">
              <a:rPr lang="en-US" smtClean="0"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5523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A92E-5FF9-8143-81B3-CCB531513398}" type="datetimeFigureOut">
              <a:rPr lang="en-US" smtClean="0"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011698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A92E-5FF9-8143-81B3-CCB531513398}" type="datetimeFigureOut">
              <a:rPr lang="en-US" smtClean="0"/>
              <a:t>6/3/2025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19413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A92E-5FF9-8143-81B3-CCB531513398}" type="datetimeFigureOut">
              <a:rPr lang="en-US" smtClean="0"/>
              <a:t>6/3/2025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394223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A92E-5FF9-8143-81B3-CCB531513398}" type="datetimeFigureOut">
              <a:rPr lang="en-US" smtClean="0"/>
              <a:t>6/3/2025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51979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smtClean="0"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4564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smtClean="0"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931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smtClean="0"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497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smtClean="0"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018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smtClean="0"/>
              <a:t>6/3/2025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06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smtClean="0"/>
              <a:t>6/3/2025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457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smtClean="0"/>
              <a:t>6/3/2025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221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smtClean="0"/>
              <a:t>6/3/2025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536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smtClean="0"/>
              <a:t>6/3/2025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500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B589-FD4B-7E46-869A-CBADC5FC564E}" type="datetimeFigureOut">
              <a:rPr lang="en-US" smtClean="0"/>
              <a:t>6/3/2025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724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smtClean="0"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912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forms.office.com/r/FW9d1bkZeH?origin=lprLin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climss.imss.gob.mx/" TargetMode="Externa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28443D-7A0F-4BAA-8797-DAA3410726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1406" y="1471720"/>
            <a:ext cx="9622220" cy="1834350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>
                <a:solidFill>
                  <a:schemeClr val="accent4">
                    <a:lumMod val="50000"/>
                  </a:schemeClr>
                </a:solidFill>
              </a:rPr>
              <a:t>PROGRAMA DE CAPACITACIÓN EN LÍNEA </a:t>
            </a:r>
            <a:br>
              <a:rPr lang="es-MX" sz="32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s-MX" sz="3200" b="1" dirty="0">
                <a:solidFill>
                  <a:schemeClr val="accent4">
                    <a:lumMod val="50000"/>
                  </a:schemeClr>
                </a:solidFill>
              </a:rPr>
              <a:t>PARA EL PERSONAL DE APOYO Y ASISTENCIA </a:t>
            </a:r>
            <a:br>
              <a:rPr lang="es-MX" sz="32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s-MX" sz="3200" b="1" dirty="0">
                <a:solidFill>
                  <a:schemeClr val="accent4">
                    <a:lumMod val="50000"/>
                  </a:schemeClr>
                </a:solidFill>
              </a:rPr>
              <a:t>A LA EDUCACIÓN (CALIPAAE)</a:t>
            </a:r>
            <a:endParaRPr lang="es-MX" sz="4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0C68587-D724-4D03-A77C-B380F310AD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21643" y="4251004"/>
            <a:ext cx="8561746" cy="977621"/>
          </a:xfrm>
        </p:spPr>
        <p:txBody>
          <a:bodyPr>
            <a:normAutofit/>
          </a:bodyPr>
          <a:lstStyle/>
          <a:p>
            <a:pPr algn="ctr"/>
            <a:r>
              <a:rPr lang="es-MX" sz="4000" b="1" dirty="0"/>
              <a:t>2025-II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99A3B85-5D28-4D24-BDEF-488926988C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795" y="571203"/>
            <a:ext cx="1352054" cy="1352054"/>
          </a:xfrm>
          <a:prstGeom prst="rect">
            <a:avLst/>
          </a:prstGeom>
        </p:spPr>
      </p:pic>
      <p:sp>
        <p:nvSpPr>
          <p:cNvPr id="8" name="Subtítulo 2">
            <a:extLst>
              <a:ext uri="{FF2B5EF4-FFF2-40B4-BE49-F238E27FC236}">
                <a16:creationId xmlns:a16="http://schemas.microsoft.com/office/drawing/2014/main" id="{430B3B89-59AB-4552-B896-8DFB1E6F5629}"/>
              </a:ext>
            </a:extLst>
          </p:cNvPr>
          <p:cNvSpPr txBox="1">
            <a:spLocks/>
          </p:cNvSpPr>
          <p:nvPr/>
        </p:nvSpPr>
        <p:spPr>
          <a:xfrm>
            <a:off x="2721643" y="5412284"/>
            <a:ext cx="8561746" cy="977621"/>
          </a:xfrm>
          <a:prstGeom prst="rect">
            <a:avLst/>
          </a:prstGeom>
        </p:spPr>
        <p:txBody>
          <a:bodyPr vert="horz" lIns="91440" tIns="91440" rIns="91440" bIns="9144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4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UPIITA</a:t>
            </a:r>
          </a:p>
        </p:txBody>
      </p:sp>
    </p:spTree>
    <p:extLst>
      <p:ext uri="{BB962C8B-B14F-4D97-AF65-F5344CB8AC3E}">
        <p14:creationId xmlns:p14="http://schemas.microsoft.com/office/powerpoint/2010/main" val="742601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8F580B-3E9C-4E1C-A1C6-D449C1294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>
                <a:solidFill>
                  <a:schemeClr val="accent4">
                    <a:lumMod val="75000"/>
                  </a:schemeClr>
                </a:solidFill>
              </a:rPr>
              <a:t>Cambio de procedimiento CALIPAAE II 2025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EB4B7B-EF9C-416C-885B-690B37E816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3200" dirty="0"/>
              <a:t>Considerando la circular SAD-DCH-2200-2025 de fecha 04 de marzo de 2025, el proceso de CALIPAAE II, considera ciertos cambios en su proceso</a:t>
            </a:r>
            <a:r>
              <a:rPr lang="es-MX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75955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28443D-7A0F-4BAA-8797-DAA3410726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6566" y="1292772"/>
            <a:ext cx="9875959" cy="7373741"/>
          </a:xfrm>
        </p:spPr>
        <p:txBody>
          <a:bodyPr>
            <a:normAutofit/>
          </a:bodyPr>
          <a:lstStyle/>
          <a:p>
            <a:r>
              <a:rPr lang="es-MX" sz="2400" dirty="0">
                <a:solidFill>
                  <a:schemeClr val="tx1"/>
                </a:solidFill>
              </a:rPr>
              <a:t>•</a:t>
            </a:r>
            <a:r>
              <a:rPr lang="es-MX" sz="2400" dirty="0"/>
              <a:t> </a:t>
            </a:r>
            <a:r>
              <a:rPr lang="es-MX" sz="2400" dirty="0">
                <a:solidFill>
                  <a:schemeClr val="tx1"/>
                </a:solidFill>
              </a:rPr>
              <a:t>Conocimientos básicos de computación.</a:t>
            </a:r>
            <a:br>
              <a:rPr lang="es-MX" sz="2400" dirty="0">
                <a:solidFill>
                  <a:schemeClr val="tx1"/>
                </a:solidFill>
              </a:rPr>
            </a:br>
            <a:br>
              <a:rPr lang="es-MX" sz="2400" dirty="0">
                <a:solidFill>
                  <a:schemeClr val="tx1"/>
                </a:solidFill>
              </a:rPr>
            </a:br>
            <a:r>
              <a:rPr lang="es-MX" sz="2400" dirty="0">
                <a:solidFill>
                  <a:schemeClr val="tx1"/>
                </a:solidFill>
              </a:rPr>
              <a:t>•Horario de capacitación: Matutino de  10 a 12 a.m. Vespertino 18 a 20 p.m.</a:t>
            </a:r>
            <a:br>
              <a:rPr lang="es-MX" sz="2400" dirty="0">
                <a:solidFill>
                  <a:schemeClr val="tx1"/>
                </a:solidFill>
              </a:rPr>
            </a:br>
            <a:br>
              <a:rPr lang="es-MX" sz="2400" dirty="0">
                <a:solidFill>
                  <a:schemeClr val="tx1"/>
                </a:solidFill>
              </a:rPr>
            </a:br>
            <a:r>
              <a:rPr lang="es-MX" sz="2400" dirty="0">
                <a:solidFill>
                  <a:schemeClr val="tx1"/>
                </a:solidFill>
              </a:rPr>
              <a:t>• Sujetarse al periodo, políticas y lineamientos de capacitación, establecidos, dicho periodo comprenderá del 09 al 30 de junio de 2025. Aula UTE y CV.</a:t>
            </a:r>
            <a:br>
              <a:rPr lang="es-MX" sz="2400" dirty="0">
                <a:solidFill>
                  <a:schemeClr val="tx1"/>
                </a:solidFill>
              </a:rPr>
            </a:br>
            <a:br>
              <a:rPr lang="es-MX" sz="2400" dirty="0">
                <a:solidFill>
                  <a:schemeClr val="tx1"/>
                </a:solidFill>
              </a:rPr>
            </a:br>
            <a:r>
              <a:rPr lang="es-MX" sz="2400" dirty="0">
                <a:solidFill>
                  <a:schemeClr val="tx1"/>
                </a:solidFill>
              </a:rPr>
              <a:t>• Completar la encuesta de satisfacción.</a:t>
            </a:r>
            <a:br>
              <a:rPr lang="es-MX" sz="2400" dirty="0">
                <a:solidFill>
                  <a:schemeClr val="tx1"/>
                </a:solidFill>
              </a:rPr>
            </a:br>
            <a:br>
              <a:rPr lang="es-MX" sz="2400" dirty="0">
                <a:solidFill>
                  <a:schemeClr val="tx1"/>
                </a:solidFill>
              </a:rPr>
            </a:br>
            <a:r>
              <a:rPr lang="es-MX" sz="2400" dirty="0">
                <a:solidFill>
                  <a:schemeClr val="tx1"/>
                </a:solidFill>
              </a:rPr>
              <a:t>• Cada trabajador podrá efectuar un máximo de dos cursos por periodo. El </a:t>
            </a:r>
            <a:r>
              <a:rPr lang="es-MX" sz="2400" b="1" i="1" u="sng" dirty="0">
                <a:solidFill>
                  <a:schemeClr val="tx1"/>
                </a:solidFill>
              </a:rPr>
              <a:t>mínimo</a:t>
            </a:r>
            <a:r>
              <a:rPr lang="es-MX" sz="2400" dirty="0">
                <a:solidFill>
                  <a:schemeClr val="tx1"/>
                </a:solidFill>
              </a:rPr>
              <a:t> de horas por constancia, </a:t>
            </a:r>
            <a:r>
              <a:rPr lang="es-MX" sz="2400" b="1" i="1" u="sng" dirty="0">
                <a:solidFill>
                  <a:schemeClr val="tx1"/>
                </a:solidFill>
              </a:rPr>
              <a:t>son 10 hrs</a:t>
            </a:r>
            <a:r>
              <a:rPr lang="es-MX" sz="2400" dirty="0">
                <a:solidFill>
                  <a:schemeClr val="tx1"/>
                </a:solidFill>
              </a:rPr>
              <a:t>. </a:t>
            </a:r>
            <a:br>
              <a:rPr lang="es-MX" sz="2400" dirty="0">
                <a:solidFill>
                  <a:schemeClr val="tx1"/>
                </a:solidFill>
              </a:rPr>
            </a:br>
            <a:br>
              <a:rPr lang="es-MX" sz="2400" dirty="0">
                <a:solidFill>
                  <a:schemeClr val="tx1"/>
                </a:solidFill>
              </a:rPr>
            </a:br>
            <a:br>
              <a:rPr lang="es-MX" sz="6000" dirty="0"/>
            </a:b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0C68587-D724-4D03-A77C-B380F310AD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13822" y="378373"/>
            <a:ext cx="8561746" cy="725487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chemeClr val="accent4">
                    <a:lumMod val="50000"/>
                  </a:schemeClr>
                </a:solidFill>
              </a:rPr>
              <a:t>REQUISITOS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448CD07-22B4-49F0-8FEB-FE538D961F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137" y="188914"/>
            <a:ext cx="1353429" cy="134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764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28443D-7A0F-4BAA-8797-DAA3410726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14113" y="693683"/>
            <a:ext cx="9564750" cy="8724089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br>
              <a:rPr lang="es-MX" sz="2400" dirty="0"/>
            </a:br>
            <a:br>
              <a:rPr lang="es-MX" sz="2400" dirty="0"/>
            </a:br>
            <a:br>
              <a:rPr lang="es-MX" sz="2400" dirty="0"/>
            </a:br>
            <a:br>
              <a:rPr lang="es-MX" sz="2400" dirty="0"/>
            </a:br>
            <a:br>
              <a:rPr lang="es-MX" sz="2400" dirty="0"/>
            </a:br>
            <a:br>
              <a:rPr lang="es-MX" sz="2400" dirty="0"/>
            </a:br>
            <a:br>
              <a:rPr lang="es-MX" sz="2400" dirty="0"/>
            </a:br>
            <a:br>
              <a:rPr lang="es-MX" sz="2400" dirty="0"/>
            </a:br>
            <a:r>
              <a:rPr lang="es-MX" sz="2400" dirty="0"/>
              <a:t>1. </a:t>
            </a:r>
            <a:r>
              <a:rPr lang="es-MX" sz="2400" dirty="0">
                <a:solidFill>
                  <a:schemeClr val="tx1"/>
                </a:solidFill>
              </a:rPr>
              <a:t>Enviar al correo coorcursos.upiita@ipn.mx los formatos “</a:t>
            </a:r>
            <a:r>
              <a:rPr lang="es-MX" sz="2400" b="1" u="sng" dirty="0">
                <a:solidFill>
                  <a:schemeClr val="tx1"/>
                </a:solidFill>
              </a:rPr>
              <a:t>Registro</a:t>
            </a:r>
            <a:r>
              <a:rPr lang="es-MX" sz="2400" dirty="0">
                <a:solidFill>
                  <a:schemeClr val="tx1"/>
                </a:solidFill>
              </a:rPr>
              <a:t> </a:t>
            </a:r>
            <a:r>
              <a:rPr lang="es-MX" sz="2400" b="1" u="sng" dirty="0">
                <a:solidFill>
                  <a:schemeClr val="tx1"/>
                </a:solidFill>
              </a:rPr>
              <a:t>participante y “Autorización del Jefe Inmediato”</a:t>
            </a:r>
            <a:r>
              <a:rPr lang="es-MX" sz="2400" dirty="0">
                <a:solidFill>
                  <a:schemeClr val="tx1"/>
                </a:solidFill>
              </a:rPr>
              <a:t> requisitados y en formato PDF, para considerar la inscripción en CALIPAAE. Liga de formatos </a:t>
            </a:r>
            <a:r>
              <a:rPr lang="es-MX" sz="1800" dirty="0">
                <a:solidFill>
                  <a:schemeClr val="tx1"/>
                </a:solidFill>
              </a:rPr>
              <a:t>(copiar y pegar en el explorador):</a:t>
            </a:r>
            <a:br>
              <a:rPr lang="es-MX" sz="1800" dirty="0">
                <a:solidFill>
                  <a:schemeClr val="tx1"/>
                </a:solidFill>
              </a:rPr>
            </a:br>
            <a:br>
              <a:rPr lang="es-MX" sz="2400" dirty="0">
                <a:solidFill>
                  <a:schemeClr val="tx1"/>
                </a:solidFill>
              </a:rPr>
            </a:br>
            <a:r>
              <a:rPr lang="es-MX" sz="2400" dirty="0">
                <a:solidFill>
                  <a:schemeClr val="accent4">
                    <a:lumMod val="50000"/>
                  </a:schemeClr>
                </a:solidFill>
              </a:rPr>
              <a:t>Registro</a:t>
            </a:r>
            <a:r>
              <a:rPr lang="es-MX" sz="2400" dirty="0">
                <a:solidFill>
                  <a:schemeClr val="tx1"/>
                </a:solidFill>
              </a:rPr>
              <a:t>: </a:t>
            </a:r>
            <a:r>
              <a:rPr lang="es-MX" sz="1800" dirty="0">
                <a:solidFill>
                  <a:schemeClr val="tx1"/>
                </a:solidFill>
              </a:rPr>
              <a:t>https://correoipn-my.sharepoint.com/:w:/g/personal/smontesinosu_ipn_mx/EaKncL7ASUtNmIyAEKB58cQBRgF6KxGtIUaQ7BmqlI6UNA?e=Th5nf4</a:t>
            </a:r>
            <a:br>
              <a:rPr lang="es-MX" sz="2200" dirty="0">
                <a:solidFill>
                  <a:schemeClr val="tx1"/>
                </a:solidFill>
              </a:rPr>
            </a:br>
            <a:br>
              <a:rPr lang="es-MX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2400" dirty="0">
                <a:solidFill>
                  <a:schemeClr val="accent4">
                    <a:lumMod val="50000"/>
                  </a:schemeClr>
                </a:solidFill>
              </a:rPr>
              <a:t>Autorización</a:t>
            </a:r>
            <a:r>
              <a:rPr lang="es-MX" sz="2400" dirty="0">
                <a:solidFill>
                  <a:schemeClr val="tx1"/>
                </a:solidFill>
              </a:rPr>
              <a:t>: </a:t>
            </a:r>
            <a:r>
              <a:rPr lang="es-MX" sz="1800" dirty="0">
                <a:solidFill>
                  <a:schemeClr val="tx1"/>
                </a:solidFill>
              </a:rPr>
              <a:t>https://correoipn-my.sharepoint.com/:w:/g/personal/smontesinosu_ipn_mx/ES7yHSZ8gGJKla4PXl7BRQYB2IyIxHC4mrXfef_SYdbCkQ?e=mXpMaU</a:t>
            </a:r>
            <a:br>
              <a:rPr lang="es-MX" sz="2200" dirty="0">
                <a:solidFill>
                  <a:schemeClr val="tx1"/>
                </a:solidFill>
              </a:rPr>
            </a:br>
            <a:br>
              <a:rPr lang="es-MX" sz="2200" dirty="0">
                <a:solidFill>
                  <a:schemeClr val="tx1"/>
                </a:solidFill>
              </a:rPr>
            </a:br>
            <a:br>
              <a:rPr lang="es-MX" sz="1800" dirty="0"/>
            </a:br>
            <a:br>
              <a:rPr lang="es-MX" sz="2400" dirty="0">
                <a:solidFill>
                  <a:schemeClr val="tx1"/>
                </a:solidFill>
              </a:rPr>
            </a:br>
            <a:br>
              <a:rPr lang="es-MX" sz="2400" u="sng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s-MX" sz="2400" dirty="0"/>
            </a:br>
            <a:br>
              <a:rPr lang="es-MX" sz="2400" dirty="0"/>
            </a:br>
            <a:br>
              <a:rPr lang="es-MX" sz="2400" dirty="0"/>
            </a:br>
            <a:br>
              <a:rPr lang="es-MX" sz="6000" dirty="0"/>
            </a:b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0C68587-D724-4D03-A77C-B380F310AD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46842" y="137094"/>
            <a:ext cx="8561746" cy="556589"/>
          </a:xfrm>
        </p:spPr>
        <p:txBody>
          <a:bodyPr>
            <a:normAutofit lnSpcReduction="10000"/>
          </a:bodyPr>
          <a:lstStyle/>
          <a:p>
            <a:pPr algn="ctr"/>
            <a:r>
              <a:rPr lang="es-MX" sz="3200" dirty="0">
                <a:solidFill>
                  <a:schemeClr val="accent4">
                    <a:lumMod val="50000"/>
                  </a:schemeClr>
                </a:solidFill>
              </a:rPr>
              <a:t>PROCEDIMIENTO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448CD07-22B4-49F0-8FEB-FE538D961F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137" y="188914"/>
            <a:ext cx="1353429" cy="134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52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28443D-7A0F-4BAA-8797-DAA3410726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30043" y="930166"/>
            <a:ext cx="9348820" cy="8045647"/>
          </a:xfrm>
        </p:spPr>
        <p:txBody>
          <a:bodyPr>
            <a:normAutofit fontScale="90000"/>
          </a:bodyPr>
          <a:lstStyle/>
          <a:p>
            <a:r>
              <a:rPr lang="es-MX" sz="1800" dirty="0"/>
              <a:t>2. </a:t>
            </a:r>
            <a:r>
              <a:rPr lang="es-MX" sz="2400" dirty="0">
                <a:solidFill>
                  <a:schemeClr val="tx1"/>
                </a:solidFill>
              </a:rPr>
              <a:t>Inscribirse en la plataforma de su elección.</a:t>
            </a:r>
            <a:br>
              <a:rPr lang="es-MX" sz="2400" dirty="0">
                <a:solidFill>
                  <a:prstClr val="black"/>
                </a:solidFill>
              </a:rPr>
            </a:br>
            <a:br>
              <a:rPr lang="es-MX" sz="2400" dirty="0">
                <a:solidFill>
                  <a:prstClr val="black"/>
                </a:solidFill>
              </a:rPr>
            </a:br>
            <a:r>
              <a:rPr lang="es-MX" sz="1800" dirty="0"/>
              <a:t>3.</a:t>
            </a:r>
            <a:r>
              <a:rPr lang="es-MX" sz="2400" dirty="0">
                <a:solidFill>
                  <a:prstClr val="black"/>
                </a:solidFill>
              </a:rPr>
              <a:t> R</a:t>
            </a:r>
            <a:r>
              <a:rPr lang="es-MX" sz="2400" dirty="0">
                <a:solidFill>
                  <a:schemeClr val="tx1"/>
                </a:solidFill>
              </a:rPr>
              <a:t>esguardar su</a:t>
            </a:r>
            <a:r>
              <a:rPr lang="es-MX" sz="2400" b="1" u="sng" dirty="0">
                <a:solidFill>
                  <a:schemeClr val="tx1"/>
                </a:solidFill>
              </a:rPr>
              <a:t> </a:t>
            </a:r>
            <a:r>
              <a:rPr lang="es-MX" sz="2400" u="sng" dirty="0">
                <a:solidFill>
                  <a:schemeClr val="tx1"/>
                </a:solidFill>
              </a:rPr>
              <a:t>registro en la plataforma y evidencias de inicio y fin, del curso o taller, para evitar complicaciones con los oficios de validación.</a:t>
            </a:r>
            <a:br>
              <a:rPr lang="es-MX" sz="2400" u="sng" dirty="0">
                <a:solidFill>
                  <a:schemeClr val="tx1"/>
                </a:solidFill>
              </a:rPr>
            </a:br>
            <a:br>
              <a:rPr lang="es-MX" sz="2400" dirty="0">
                <a:solidFill>
                  <a:prstClr val="black"/>
                </a:solidFill>
              </a:rPr>
            </a:br>
            <a:r>
              <a:rPr lang="es-MX" sz="1800" dirty="0"/>
              <a:t>4.</a:t>
            </a:r>
            <a:r>
              <a:rPr lang="es-MX" sz="2400" dirty="0">
                <a:solidFill>
                  <a:prstClr val="black"/>
                </a:solidFill>
              </a:rPr>
              <a:t> Enviar al correo coorcursos.upiita@ipn.mx en formato PDF: Las evidencias de registro, inicio y fin del cursos y las constancias correspondientes de los cursos y/o talleres, para tramitar el oficio de validación.</a:t>
            </a:r>
            <a:br>
              <a:rPr lang="es-MX" sz="2400" dirty="0">
                <a:solidFill>
                  <a:prstClr val="black"/>
                </a:solidFill>
              </a:rPr>
            </a:br>
            <a:br>
              <a:rPr lang="es-MX" sz="2200" dirty="0">
                <a:solidFill>
                  <a:prstClr val="black"/>
                </a:solidFill>
              </a:rPr>
            </a:br>
            <a:r>
              <a:rPr lang="es-MX" sz="2200" dirty="0">
                <a:solidFill>
                  <a:prstClr val="black"/>
                </a:solidFill>
              </a:rPr>
              <a:t>• </a:t>
            </a:r>
            <a:r>
              <a:rPr lang="es-MX" sz="2400" dirty="0">
                <a:solidFill>
                  <a:prstClr val="black"/>
                </a:solidFill>
              </a:rPr>
              <a:t>Completar la Encuesta de satisfacción. </a:t>
            </a:r>
            <a:br>
              <a:rPr lang="es-MX" sz="2400" dirty="0">
                <a:solidFill>
                  <a:prstClr val="black"/>
                </a:solidFill>
              </a:rPr>
            </a:br>
            <a:r>
              <a:rPr lang="es-MX" sz="2400" dirty="0">
                <a:solidFill>
                  <a:schemeClr val="accent1">
                    <a:lumMod val="60000"/>
                    <a:lumOff val="4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https://forms.office.com/r/FW9d1bkZeH?origin=lprLink</a:t>
            </a:r>
            <a:br>
              <a:rPr lang="es-MX" sz="2400" dirty="0">
                <a:solidFill>
                  <a:prstClr val="black"/>
                </a:solidFill>
              </a:rPr>
            </a:br>
            <a:br>
              <a:rPr lang="es-MX" sz="2400" dirty="0">
                <a:solidFill>
                  <a:prstClr val="black"/>
                </a:solidFill>
              </a:rPr>
            </a:br>
            <a:br>
              <a:rPr lang="es-MX" sz="2400" dirty="0">
                <a:solidFill>
                  <a:prstClr val="black"/>
                </a:solidFill>
              </a:rPr>
            </a:br>
            <a:br>
              <a:rPr lang="es-MX" sz="2400" dirty="0"/>
            </a:br>
            <a:br>
              <a:rPr lang="es-MX" sz="2400" dirty="0"/>
            </a:br>
            <a:br>
              <a:rPr lang="es-MX" sz="2400" dirty="0"/>
            </a:br>
            <a:br>
              <a:rPr lang="es-MX" sz="2400" dirty="0"/>
            </a:br>
            <a:br>
              <a:rPr lang="es-MX" sz="2400" dirty="0"/>
            </a:b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0C68587-D724-4D03-A77C-B380F310AD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95901" y="499837"/>
            <a:ext cx="8561746" cy="725486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chemeClr val="accent4">
                    <a:lumMod val="50000"/>
                  </a:schemeClr>
                </a:solidFill>
              </a:rPr>
              <a:t>PROCEDIMIENTO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448CD07-22B4-49F0-8FEB-FE538D961F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137" y="188914"/>
            <a:ext cx="1353429" cy="1347333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7BE17D6A-F596-4CE9-98C6-B409D4A054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28891" y="5052848"/>
            <a:ext cx="1749972" cy="1749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545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28443D-7A0F-4BAA-8797-DAA3410726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40402" y="614718"/>
            <a:ext cx="8561747" cy="5628563"/>
          </a:xfrm>
        </p:spPr>
        <p:txBody>
          <a:bodyPr>
            <a:normAutofit fontScale="90000"/>
          </a:bodyPr>
          <a:lstStyle/>
          <a:p>
            <a:br>
              <a:rPr lang="es-MX" sz="2400" dirty="0"/>
            </a:br>
            <a:r>
              <a:rPr lang="es-MX" sz="2400" dirty="0">
                <a:solidFill>
                  <a:schemeClr val="tx1"/>
                </a:solidFill>
              </a:rPr>
              <a:t>• </a:t>
            </a:r>
            <a:r>
              <a:rPr lang="es-MX" sz="2200" dirty="0">
                <a:solidFill>
                  <a:schemeClr val="tx1"/>
                </a:solidFill>
              </a:rPr>
              <a:t>PROCADIST</a:t>
            </a:r>
            <a:br>
              <a:rPr lang="es-MX" sz="2200" dirty="0">
                <a:solidFill>
                  <a:schemeClr val="tx1"/>
                </a:solidFill>
              </a:rPr>
            </a:br>
            <a:r>
              <a:rPr lang="es-MX" sz="2200" dirty="0">
                <a:solidFill>
                  <a:schemeClr val="tx1"/>
                </a:solidFill>
              </a:rPr>
              <a:t>Secretaría del Trabajo y Previsión </a:t>
            </a:r>
            <a:br>
              <a:rPr lang="es-MX" sz="2200" dirty="0">
                <a:solidFill>
                  <a:schemeClr val="tx1"/>
                </a:solidFill>
              </a:rPr>
            </a:br>
            <a:r>
              <a:rPr lang="es-MX" sz="2200" dirty="0">
                <a:solidFill>
                  <a:schemeClr val="tx1"/>
                </a:solidFill>
              </a:rPr>
              <a:t>Social</a:t>
            </a:r>
            <a:br>
              <a:rPr lang="es-MX" sz="2200" dirty="0">
                <a:solidFill>
                  <a:schemeClr val="tx1"/>
                </a:solidFill>
              </a:rPr>
            </a:br>
            <a:r>
              <a:rPr lang="es-MX" sz="2200" dirty="0">
                <a:solidFill>
                  <a:schemeClr val="tx1"/>
                </a:solidFill>
              </a:rPr>
              <a:t>procadist.gob.mx</a:t>
            </a:r>
            <a:br>
              <a:rPr lang="es-MX" sz="2200" dirty="0">
                <a:solidFill>
                  <a:schemeClr val="tx1"/>
                </a:solidFill>
              </a:rPr>
            </a:br>
            <a:r>
              <a:rPr lang="es-MX" sz="2200" dirty="0">
                <a:solidFill>
                  <a:schemeClr val="tx1"/>
                </a:solidFill>
              </a:rPr>
              <a:t>• Capacítate para el empleo</a:t>
            </a:r>
            <a:br>
              <a:rPr lang="es-MX" sz="2200" dirty="0">
                <a:solidFill>
                  <a:schemeClr val="tx1"/>
                </a:solidFill>
              </a:rPr>
            </a:br>
            <a:r>
              <a:rPr lang="es-MX" sz="2200" dirty="0">
                <a:solidFill>
                  <a:schemeClr val="tx1"/>
                </a:solidFill>
              </a:rPr>
              <a:t> Fundación Carlos Slim</a:t>
            </a:r>
            <a:br>
              <a:rPr lang="es-MX" sz="2200" dirty="0">
                <a:solidFill>
                  <a:schemeClr val="tx1"/>
                </a:solidFill>
              </a:rPr>
            </a:br>
            <a:r>
              <a:rPr lang="es-MX" sz="2200" dirty="0">
                <a:solidFill>
                  <a:schemeClr val="tx1"/>
                </a:solidFill>
              </a:rPr>
              <a:t> https://capacitateparaelempleo.org</a:t>
            </a:r>
            <a:br>
              <a:rPr lang="es-MX" sz="2200" dirty="0">
                <a:solidFill>
                  <a:schemeClr val="tx1"/>
                </a:solidFill>
              </a:rPr>
            </a:br>
            <a:r>
              <a:rPr lang="es-MX" sz="2200" dirty="0">
                <a:solidFill>
                  <a:schemeClr val="tx1"/>
                </a:solidFill>
              </a:rPr>
              <a:t>• Miríada</a:t>
            </a:r>
            <a:br>
              <a:rPr lang="es-MX" sz="2200" dirty="0">
                <a:solidFill>
                  <a:schemeClr val="tx1"/>
                </a:solidFill>
              </a:rPr>
            </a:br>
            <a:r>
              <a:rPr lang="es-MX" sz="2200" dirty="0">
                <a:solidFill>
                  <a:schemeClr val="tx1"/>
                </a:solidFill>
              </a:rPr>
              <a:t> https://formacion.miriadax.net</a:t>
            </a:r>
            <a:br>
              <a:rPr lang="es-MX" sz="2200" dirty="0">
                <a:solidFill>
                  <a:schemeClr val="tx1"/>
                </a:solidFill>
              </a:rPr>
            </a:br>
            <a:r>
              <a:rPr lang="es-MX" sz="2200" dirty="0">
                <a:solidFill>
                  <a:schemeClr val="tx1"/>
                </a:solidFill>
              </a:rPr>
              <a:t>• </a:t>
            </a:r>
            <a:r>
              <a:rPr lang="es-MX" sz="2200" dirty="0" err="1">
                <a:solidFill>
                  <a:schemeClr val="tx1"/>
                </a:solidFill>
              </a:rPr>
              <a:t>MéxicoX</a:t>
            </a:r>
            <a:br>
              <a:rPr lang="es-MX" sz="2200" dirty="0">
                <a:solidFill>
                  <a:schemeClr val="tx1"/>
                </a:solidFill>
              </a:rPr>
            </a:br>
            <a:r>
              <a:rPr lang="es-MX" sz="2200" dirty="0">
                <a:solidFill>
                  <a:schemeClr val="tx1"/>
                </a:solidFill>
              </a:rPr>
              <a:t> https://www.mexicox.gob.mx</a:t>
            </a:r>
            <a:br>
              <a:rPr lang="es-MX" sz="2200" dirty="0">
                <a:solidFill>
                  <a:schemeClr val="tx1"/>
                </a:solidFill>
              </a:rPr>
            </a:br>
            <a:r>
              <a:rPr lang="es-MX" sz="2200" dirty="0">
                <a:solidFill>
                  <a:schemeClr val="tx1"/>
                </a:solidFill>
              </a:rPr>
              <a:t>• SICAVISP</a:t>
            </a:r>
            <a:br>
              <a:rPr lang="es-MX" sz="2200" dirty="0">
                <a:solidFill>
                  <a:schemeClr val="tx1"/>
                </a:solidFill>
              </a:rPr>
            </a:br>
            <a:r>
              <a:rPr lang="es-MX" sz="2200" dirty="0">
                <a:solidFill>
                  <a:schemeClr val="tx1"/>
                </a:solidFill>
              </a:rPr>
              <a:t> Secretaría de la Función Pública</a:t>
            </a:r>
            <a:br>
              <a:rPr lang="es-MX" sz="2200" dirty="0">
                <a:solidFill>
                  <a:schemeClr val="tx1"/>
                </a:solidFill>
              </a:rPr>
            </a:br>
            <a:r>
              <a:rPr lang="es-MX" sz="2200" dirty="0">
                <a:solidFill>
                  <a:schemeClr val="tx1"/>
                </a:solidFill>
              </a:rPr>
              <a:t> http://sicavisp.apps.funcionpublica.gob.mx</a:t>
            </a:r>
            <a:br>
              <a:rPr lang="es-MX" sz="2200" dirty="0">
                <a:solidFill>
                  <a:schemeClr val="tx1"/>
                </a:solidFill>
              </a:rPr>
            </a:br>
            <a:br>
              <a:rPr lang="es-MX" sz="2200" dirty="0">
                <a:solidFill>
                  <a:schemeClr val="tx1"/>
                </a:solidFill>
              </a:rPr>
            </a:b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0C68587-D724-4D03-A77C-B380F310AD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40402" y="188914"/>
            <a:ext cx="8561746" cy="977621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chemeClr val="accent4">
                    <a:lumMod val="50000"/>
                  </a:schemeClr>
                </a:solidFill>
              </a:rPr>
              <a:t>PLATAFORMAS AUTORIZADAS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AD24CF4-2A18-45DF-9808-E12F2B8948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136" y="366856"/>
            <a:ext cx="1353429" cy="1347333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2DEB2329-47DF-419B-8035-8CE91AE8E0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7551" y="1827322"/>
            <a:ext cx="3706689" cy="257273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3186352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28443D-7A0F-4BAA-8797-DAA3410726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45354" y="188914"/>
            <a:ext cx="8561747" cy="8283891"/>
          </a:xfrm>
        </p:spPr>
        <p:txBody>
          <a:bodyPr>
            <a:normAutofit fontScale="9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br>
              <a:rPr lang="es-MX" sz="2400" dirty="0"/>
            </a:br>
            <a:br>
              <a:rPr lang="es-MX" sz="2400" dirty="0"/>
            </a:br>
            <a:br>
              <a:rPr lang="es-MX" sz="2400" dirty="0"/>
            </a:br>
            <a:br>
              <a:rPr lang="es-MX" sz="2400" dirty="0"/>
            </a:br>
            <a:br>
              <a:rPr lang="es-MX" sz="2400" dirty="0"/>
            </a:br>
            <a:br>
              <a:rPr lang="es-MX" sz="2400" dirty="0"/>
            </a:br>
            <a:r>
              <a:rPr lang="es-MX" sz="2400" dirty="0"/>
              <a:t>• </a:t>
            </a:r>
            <a:r>
              <a:rPr lang="es-MX" sz="2400" dirty="0">
                <a:solidFill>
                  <a:schemeClr val="tx1"/>
                </a:solidFill>
              </a:rPr>
              <a:t>Aprendo+</a:t>
            </a:r>
            <a:br>
              <a:rPr lang="es-MX" sz="2400" dirty="0">
                <a:solidFill>
                  <a:schemeClr val="tx1"/>
                </a:solidFill>
              </a:rPr>
            </a:br>
            <a:r>
              <a:rPr lang="es-MX" sz="2400" dirty="0">
                <a:solidFill>
                  <a:schemeClr val="tx1"/>
                </a:solidFill>
              </a:rPr>
              <a:t> UNAM</a:t>
            </a:r>
            <a:br>
              <a:rPr lang="es-MX" sz="2400" dirty="0">
                <a:solidFill>
                  <a:schemeClr val="tx1"/>
                </a:solidFill>
              </a:rPr>
            </a:br>
            <a:r>
              <a:rPr lang="es-MX" sz="2400" dirty="0">
                <a:solidFill>
                  <a:schemeClr val="tx1"/>
                </a:solidFill>
              </a:rPr>
              <a:t> https://aprendomas.cuaed.unam.mx </a:t>
            </a:r>
            <a:br>
              <a:rPr lang="es-MX" sz="2400" dirty="0">
                <a:solidFill>
                  <a:schemeClr val="tx1"/>
                </a:solidFill>
              </a:rPr>
            </a:br>
            <a:r>
              <a:rPr lang="es-MX" sz="2400" dirty="0">
                <a:solidFill>
                  <a:schemeClr val="tx1"/>
                </a:solidFill>
              </a:rPr>
              <a:t>•</a:t>
            </a:r>
            <a:r>
              <a:rPr lang="es-MX" sz="2200" dirty="0">
                <a:solidFill>
                  <a:schemeClr val="tx1"/>
                </a:solidFill>
              </a:rPr>
              <a:t> Coursera</a:t>
            </a:r>
            <a:br>
              <a:rPr lang="es-MX" sz="2200" dirty="0">
                <a:solidFill>
                  <a:schemeClr val="tx1"/>
                </a:solidFill>
              </a:rPr>
            </a:br>
            <a:r>
              <a:rPr lang="es-MX" sz="2200" dirty="0">
                <a:solidFill>
                  <a:schemeClr val="tx1"/>
                </a:solidFill>
              </a:rPr>
              <a:t> https://www.coursera.org</a:t>
            </a:r>
            <a:br>
              <a:rPr lang="es-MX" sz="2200" dirty="0">
                <a:solidFill>
                  <a:schemeClr val="tx1"/>
                </a:solidFill>
              </a:rPr>
            </a:br>
            <a:r>
              <a:rPr lang="es-MX" sz="2200" dirty="0">
                <a:solidFill>
                  <a:schemeClr val="tx1"/>
                </a:solidFill>
              </a:rPr>
              <a:t>• CEVINAI</a:t>
            </a:r>
            <a:br>
              <a:rPr lang="es-MX" sz="2200" dirty="0">
                <a:solidFill>
                  <a:schemeClr val="tx1"/>
                </a:solidFill>
              </a:rPr>
            </a:br>
            <a:r>
              <a:rPr lang="es-MX" sz="2200" dirty="0">
                <a:solidFill>
                  <a:schemeClr val="tx1"/>
                </a:solidFill>
              </a:rPr>
              <a:t> INAI</a:t>
            </a:r>
            <a:br>
              <a:rPr lang="es-MX" sz="2200" dirty="0">
                <a:solidFill>
                  <a:schemeClr val="tx1"/>
                </a:solidFill>
              </a:rPr>
            </a:br>
            <a:r>
              <a:rPr lang="es-MX" sz="2200" dirty="0">
                <a:solidFill>
                  <a:schemeClr val="tx1"/>
                </a:solidFill>
              </a:rPr>
              <a:t> https://cevifaipublica.inai.org.mx </a:t>
            </a:r>
            <a:br>
              <a:rPr lang="es-MX" sz="2200" dirty="0">
                <a:solidFill>
                  <a:schemeClr val="tx1"/>
                </a:solidFill>
              </a:rPr>
            </a:br>
            <a:r>
              <a:rPr lang="es-MX" sz="2200" dirty="0">
                <a:solidFill>
                  <a:schemeClr val="tx1"/>
                </a:solidFill>
              </a:rPr>
              <a:t>• Google Actívate</a:t>
            </a:r>
            <a:br>
              <a:rPr lang="es-MX" sz="2200" dirty="0">
                <a:solidFill>
                  <a:schemeClr val="tx1"/>
                </a:solidFill>
              </a:rPr>
            </a:br>
            <a:r>
              <a:rPr lang="es-MX" sz="2200" dirty="0">
                <a:solidFill>
                  <a:schemeClr val="tx1"/>
                </a:solidFill>
              </a:rPr>
              <a:t> https://learndigital.withgoogle.com/activate/courses </a:t>
            </a:r>
            <a:br>
              <a:rPr lang="es-MX" sz="2200" dirty="0">
                <a:solidFill>
                  <a:schemeClr val="tx1"/>
                </a:solidFill>
              </a:rPr>
            </a:br>
            <a:r>
              <a:rPr lang="es-MX" sz="2200" dirty="0">
                <a:solidFill>
                  <a:schemeClr val="tx1"/>
                </a:solidFill>
              </a:rPr>
              <a:t>• CLIMSS</a:t>
            </a:r>
            <a:br>
              <a:rPr lang="es-MX" sz="2200" dirty="0">
                <a:solidFill>
                  <a:schemeClr val="tx1"/>
                </a:solidFill>
              </a:rPr>
            </a:br>
            <a:r>
              <a:rPr lang="es-MX" sz="2200" dirty="0">
                <a:solidFill>
                  <a:schemeClr val="tx1"/>
                </a:solidFill>
              </a:rPr>
              <a:t> IMSS</a:t>
            </a:r>
            <a:br>
              <a:rPr lang="es-MX" sz="2200" dirty="0">
                <a:solidFill>
                  <a:schemeClr val="tx1"/>
                </a:solidFill>
              </a:rPr>
            </a:br>
            <a:r>
              <a:rPr lang="es-MX" sz="2200" dirty="0">
                <a:solidFill>
                  <a:schemeClr val="tx1"/>
                </a:solidFill>
              </a:rPr>
              <a:t> </a:t>
            </a:r>
            <a:r>
              <a:rPr lang="es-MX" sz="22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https://climss.imss.gob.mx</a:t>
            </a:r>
            <a:br>
              <a:rPr lang="es-MX" sz="2200" dirty="0">
                <a:solidFill>
                  <a:schemeClr val="tx1"/>
                </a:solidFill>
              </a:rPr>
            </a:br>
            <a:r>
              <a:rPr lang="es-MX" sz="2200" dirty="0">
                <a:solidFill>
                  <a:schemeClr val="tx1"/>
                </a:solidFill>
              </a:rPr>
              <a:t>•CNDH</a:t>
            </a:r>
            <a:br>
              <a:rPr lang="es-MX" sz="2200" dirty="0">
                <a:solidFill>
                  <a:schemeClr val="tx1"/>
                </a:solidFill>
              </a:rPr>
            </a:br>
            <a:r>
              <a:rPr lang="es-MX" sz="2200" dirty="0">
                <a:solidFill>
                  <a:schemeClr val="tx1"/>
                </a:solidFill>
              </a:rPr>
              <a:t> https://cursos3.cndh.org.mx/</a:t>
            </a:r>
            <a:br>
              <a:rPr lang="es-MX" sz="2200" dirty="0">
                <a:solidFill>
                  <a:schemeClr val="tx1"/>
                </a:solidFill>
              </a:rPr>
            </a:br>
            <a:br>
              <a:rPr lang="es-MX" sz="2200" dirty="0">
                <a:solidFill>
                  <a:schemeClr val="tx1"/>
                </a:solidFill>
              </a:rPr>
            </a:br>
            <a:br>
              <a:rPr lang="es-MX" sz="2200" dirty="0">
                <a:solidFill>
                  <a:schemeClr val="tx1"/>
                </a:solidFill>
              </a:rPr>
            </a:br>
            <a:br>
              <a:rPr lang="es-MX" sz="2200" dirty="0">
                <a:solidFill>
                  <a:schemeClr val="tx1"/>
                </a:solidFill>
              </a:rPr>
            </a:br>
            <a:br>
              <a:rPr lang="es-MX" sz="2200" dirty="0">
                <a:solidFill>
                  <a:schemeClr val="tx1"/>
                </a:solidFill>
              </a:rPr>
            </a:br>
            <a:br>
              <a:rPr lang="es-MX" sz="6000" dirty="0"/>
            </a:b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0C68587-D724-4D03-A77C-B380F310AD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40402" y="188914"/>
            <a:ext cx="8561746" cy="977621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chemeClr val="accent4">
                    <a:lumMod val="50000"/>
                  </a:schemeClr>
                </a:solidFill>
              </a:rPr>
              <a:t>Plataformas autorizadas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448CD07-22B4-49F0-8FEB-FE538D961F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137" y="188914"/>
            <a:ext cx="1353429" cy="1347333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615F1595-0E06-4095-9549-030312F4199B}"/>
              </a:ext>
            </a:extLst>
          </p:cNvPr>
          <p:cNvPicPr/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</a14:imgLayer>
                </a14:imgProps>
              </a:ext>
            </a:extLst>
          </a:blip>
          <a:srcRect t="11994" r="20231" b="53612"/>
          <a:stretch/>
        </p:blipFill>
        <p:spPr bwMode="auto">
          <a:xfrm>
            <a:off x="7224036" y="5221286"/>
            <a:ext cx="4476750" cy="14478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59712387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1156</TotalTime>
  <Words>599</Words>
  <Application>Microsoft Office PowerPoint</Application>
  <PresentationFormat>Panorámica</PresentationFormat>
  <Paragraphs>15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Times New Roman</vt:lpstr>
      <vt:lpstr>Wingdings 3</vt:lpstr>
      <vt:lpstr>Espiral</vt:lpstr>
      <vt:lpstr>PROGRAMA DE CAPACITACIÓN EN LÍNEA  PARA EL PERSONAL DE APOYO Y ASISTENCIA  A LA EDUCACIÓN (CALIPAAE)</vt:lpstr>
      <vt:lpstr>Cambio de procedimiento CALIPAAE II 2025</vt:lpstr>
      <vt:lpstr>• Conocimientos básicos de computación.  •Horario de capacitación: Matutino de  10 a 12 a.m. Vespertino 18 a 20 p.m.  • Sujetarse al periodo, políticas y lineamientos de capacitación, establecidos, dicho periodo comprenderá del 09 al 30 de junio de 2025. Aula UTE y CV.  • Completar la encuesta de satisfacción.  • Cada trabajador podrá efectuar un máximo de dos cursos por periodo. El mínimo de horas por constancia, son 10 hrs.    </vt:lpstr>
      <vt:lpstr>        1. Enviar al correo coorcursos.upiita@ipn.mx los formatos “Registro participante y “Autorización del Jefe Inmediato” requisitados y en formato PDF, para considerar la inscripción en CALIPAAE. Liga de formatos (copiar y pegar en el explorador):  Registro: https://correoipn-my.sharepoint.com/:w:/g/personal/smontesinosu_ipn_mx/EaKncL7ASUtNmIyAEKB58cQBRgF6KxGtIUaQ7BmqlI6UNA?e=Th5nf4  Autorización: https://correoipn-my.sharepoint.com/:w:/g/personal/smontesinosu_ipn_mx/ES7yHSZ8gGJKla4PXl7BRQYB2IyIxHC4mrXfef_SYdbCkQ?e=mXpMaU         </vt:lpstr>
      <vt:lpstr>2. Inscribirse en la plataforma de su elección.  3. Resguardar su registro en la plataforma y evidencias de inicio y fin, del curso o taller, para evitar complicaciones con los oficios de validación.  4. Enviar al correo coorcursos.upiita@ipn.mx en formato PDF: Las evidencias de registro, inicio y fin del cursos y las constancias correspondientes de los cursos y/o talleres, para tramitar el oficio de validación.  • Completar la Encuesta de satisfacción.  https://forms.office.com/r/FW9d1bkZeH?origin=lprLink        </vt:lpstr>
      <vt:lpstr> • PROCADIST Secretaría del Trabajo y Previsión  Social procadist.gob.mx • Capacítate para el empleo  Fundación Carlos Slim  https://capacitateparaelempleo.org • Miríada  https://formacion.miriadax.net • MéxicoX  https://www.mexicox.gob.mx • SICAVISP  Secretaría de la Función Pública  http://sicavisp.apps.funcionpublica.gob.mx  </vt:lpstr>
      <vt:lpstr>      • Aprendo+  UNAM  https://aprendomas.cuaed.unam.mx  • Coursera  https://www.coursera.org • CEVINAI  INAI  https://cevifaipublica.inai.org.mx  • Google Actívate  https://learndigital.withgoogle.com/activate/courses  • CLIMSS  IMSS  https://climss.imss.gob.mx •CNDH  https://cursos3.cndh.org.mx/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CALIPAAE 2024</dc:title>
  <dc:creator>Coordinacción de Cursos de Capacitación del PAAE</dc:creator>
  <cp:lastModifiedBy>Coordinacción de Cursos de Capacitación del PAAE</cp:lastModifiedBy>
  <cp:revision>61</cp:revision>
  <dcterms:created xsi:type="dcterms:W3CDTF">2024-09-12T00:05:12Z</dcterms:created>
  <dcterms:modified xsi:type="dcterms:W3CDTF">2025-06-04T00:19:58Z</dcterms:modified>
</cp:coreProperties>
</file>