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11" r:id="rId1"/>
  </p:sldMasterIdLst>
  <p:sldIdLst>
    <p:sldId id="256" r:id="rId2"/>
    <p:sldId id="263" r:id="rId3"/>
    <p:sldId id="260" r:id="rId4"/>
    <p:sldId id="261" r:id="rId5"/>
    <p:sldId id="262" r:id="rId6"/>
    <p:sldId id="258" r:id="rId7"/>
    <p:sldId id="259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8" y="3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3BF71-38B7-8642-BFCE-EDAE9BD0CBAF}" type="datetimeFigureOut">
              <a:rPr lang="en-US" smtClean="0"/>
              <a:t>6/3/2025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23041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8A92E-5FF9-8143-81B3-CCB531513398}" type="datetimeFigureOut">
              <a:rPr lang="en-US" smtClean="0"/>
              <a:t>6/3/2025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055238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8A92E-5FF9-8143-81B3-CCB531513398}" type="datetimeFigureOut">
              <a:rPr lang="en-US" smtClean="0"/>
              <a:t>6/3/2025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10116981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8A92E-5FF9-8143-81B3-CCB531513398}" type="datetimeFigureOut">
              <a:rPr lang="en-US" smtClean="0"/>
              <a:t>6/3/2025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3194137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8A92E-5FF9-8143-81B3-CCB531513398}" type="datetimeFigureOut">
              <a:rPr lang="en-US" smtClean="0"/>
              <a:t>6/3/2025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63942233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8A92E-5FF9-8143-81B3-CCB531513398}" type="datetimeFigureOut">
              <a:rPr lang="en-US" smtClean="0"/>
              <a:t>6/3/2025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8519793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025CB-9D18-264E-A945-2D020344C9DA}" type="datetimeFigureOut">
              <a:rPr lang="en-US" smtClean="0"/>
              <a:t>6/3/2025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04564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EFB6C-7E96-8F41-8872-189CA1C59F84}" type="datetimeFigureOut">
              <a:rPr lang="en-US" smtClean="0"/>
              <a:t>6/3/2025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19315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81CDE-9BE7-C544-8ACB-7077DFC4270F}" type="datetimeFigureOut">
              <a:rPr lang="en-US" smtClean="0"/>
              <a:t>6/3/2025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84971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BA285-9698-1B45-8319-D90A8C63F150}" type="datetimeFigureOut">
              <a:rPr lang="en-US" smtClean="0"/>
              <a:t>6/3/2025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70181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6CD42-43FF-B740-998F-DCC3802C4CE3}" type="datetimeFigureOut">
              <a:rPr lang="en-US" smtClean="0"/>
              <a:t>6/3/2025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9067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0FFBD-2EE4-8547-BBAE-A1AC91C8D77E}" type="datetimeFigureOut">
              <a:rPr lang="en-US" smtClean="0"/>
              <a:t>6/3/2025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94575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A2352-D7AC-F242-9256-A4477BCBF354}" type="datetimeFigureOut">
              <a:rPr lang="en-US" smtClean="0"/>
              <a:t>6/3/2025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02211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CFC6A-9AE6-404D-9FDD-168B477B9C90}" type="datetimeFigureOut">
              <a:rPr lang="en-US" smtClean="0"/>
              <a:t>6/3/2025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05362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FCDFD-B4CF-A241-8D71-E814B10BEAF4}" type="datetimeFigureOut">
              <a:rPr lang="en-US" smtClean="0"/>
              <a:t>6/3/2025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85003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7B589-FD4B-7E46-869A-CBADC5FC564E}" type="datetimeFigureOut">
              <a:rPr lang="en-US" smtClean="0"/>
              <a:t>6/3/2025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47245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D8A92E-5FF9-8143-81B3-CCB531513398}" type="datetimeFigureOut">
              <a:rPr lang="en-US" smtClean="0"/>
              <a:t>6/3/2025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9912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  <p:sldLayoutId id="2147483723" r:id="rId12"/>
    <p:sldLayoutId id="2147483724" r:id="rId13"/>
    <p:sldLayoutId id="2147483725" r:id="rId14"/>
    <p:sldLayoutId id="2147483726" r:id="rId15"/>
    <p:sldLayoutId id="2147483727" r:id="rId1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forms.office.com/r/FW9d1bkZeH?origin=lprLink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climss.imss.gob.mx/" TargetMode="External"/><Relationship Id="rId1" Type="http://schemas.openxmlformats.org/officeDocument/2006/relationships/slideLayout" Target="../slideLayouts/slideLayout1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128443D-7A0F-4BAA-8797-DAA3410726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91406" y="1471720"/>
            <a:ext cx="9622220" cy="1834350"/>
          </a:xfrm>
        </p:spPr>
        <p:txBody>
          <a:bodyPr>
            <a:normAutofit/>
          </a:bodyPr>
          <a:lstStyle/>
          <a:p>
            <a:pPr algn="ctr"/>
            <a:r>
              <a:rPr lang="es-MX" sz="3200" b="1" dirty="0">
                <a:solidFill>
                  <a:schemeClr val="accent4">
                    <a:lumMod val="50000"/>
                  </a:schemeClr>
                </a:solidFill>
              </a:rPr>
              <a:t>PROGRAMA DE CAPACITACIÓN EN LÍNEA </a:t>
            </a:r>
            <a:br>
              <a:rPr lang="es-MX" sz="3200" b="1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s-MX" sz="3200" b="1" dirty="0">
                <a:solidFill>
                  <a:schemeClr val="accent4">
                    <a:lumMod val="50000"/>
                  </a:schemeClr>
                </a:solidFill>
              </a:rPr>
              <a:t>PARA EL PERSONAL DE APOYO Y ASISTENCIA </a:t>
            </a:r>
            <a:br>
              <a:rPr lang="es-MX" sz="3200" b="1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s-MX" sz="3200" b="1" dirty="0">
                <a:solidFill>
                  <a:schemeClr val="accent4">
                    <a:lumMod val="50000"/>
                  </a:schemeClr>
                </a:solidFill>
              </a:rPr>
              <a:t>A LA EDUCACIÓN (CALIPAAE)</a:t>
            </a:r>
            <a:endParaRPr lang="es-MX" sz="48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0C68587-D724-4D03-A77C-B380F310AD7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721643" y="4251004"/>
            <a:ext cx="8561746" cy="977621"/>
          </a:xfrm>
        </p:spPr>
        <p:txBody>
          <a:bodyPr>
            <a:normAutofit/>
          </a:bodyPr>
          <a:lstStyle/>
          <a:p>
            <a:pPr algn="ctr"/>
            <a:r>
              <a:rPr lang="es-MX" sz="4000" b="1" dirty="0"/>
              <a:t>2025-II</a:t>
            </a: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899A3B85-5D28-4D24-BDEF-488926988C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2795" y="571203"/>
            <a:ext cx="1352054" cy="1352054"/>
          </a:xfrm>
          <a:prstGeom prst="rect">
            <a:avLst/>
          </a:prstGeom>
        </p:spPr>
      </p:pic>
      <p:sp>
        <p:nvSpPr>
          <p:cNvPr id="8" name="Subtítulo 2">
            <a:extLst>
              <a:ext uri="{FF2B5EF4-FFF2-40B4-BE49-F238E27FC236}">
                <a16:creationId xmlns:a16="http://schemas.microsoft.com/office/drawing/2014/main" id="{430B3B89-59AB-4552-B896-8DFB1E6F5629}"/>
              </a:ext>
            </a:extLst>
          </p:cNvPr>
          <p:cNvSpPr txBox="1">
            <a:spLocks/>
          </p:cNvSpPr>
          <p:nvPr/>
        </p:nvSpPr>
        <p:spPr>
          <a:xfrm>
            <a:off x="2721643" y="5412284"/>
            <a:ext cx="8561746" cy="977621"/>
          </a:xfrm>
          <a:prstGeom prst="rect">
            <a:avLst/>
          </a:prstGeom>
        </p:spPr>
        <p:txBody>
          <a:bodyPr vert="horz" lIns="91440" tIns="91440" rIns="91440" bIns="91440" rtlCol="0">
            <a:norm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800" b="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8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6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6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6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MX" sz="48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UPIITA</a:t>
            </a:r>
          </a:p>
        </p:txBody>
      </p:sp>
    </p:spTree>
    <p:extLst>
      <p:ext uri="{BB962C8B-B14F-4D97-AF65-F5344CB8AC3E}">
        <p14:creationId xmlns:p14="http://schemas.microsoft.com/office/powerpoint/2010/main" val="7426016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D8F580B-3E9C-4E1C-A1C6-D449C12945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>
                <a:solidFill>
                  <a:schemeClr val="accent4">
                    <a:lumMod val="75000"/>
                  </a:schemeClr>
                </a:solidFill>
              </a:rPr>
              <a:t>Cambio de procedimiento CALIPAAE II 2025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2EB4B7B-EF9C-416C-885B-690B37E816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sz="3200" dirty="0"/>
              <a:t>Considerando la circular SAD-DCH-2200-2025 de fecha 04 de marzo de 2025, el proceso de CALIPAAE II, considera ciertos cambios en su proceso</a:t>
            </a:r>
            <a:r>
              <a:rPr lang="es-MX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8759557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128443D-7A0F-4BAA-8797-DAA3410726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66566" y="1292772"/>
            <a:ext cx="9875959" cy="7373741"/>
          </a:xfrm>
        </p:spPr>
        <p:txBody>
          <a:bodyPr>
            <a:normAutofit/>
          </a:bodyPr>
          <a:lstStyle/>
          <a:p>
            <a:r>
              <a:rPr lang="es-MX" sz="2400" dirty="0">
                <a:solidFill>
                  <a:schemeClr val="tx1"/>
                </a:solidFill>
              </a:rPr>
              <a:t>•</a:t>
            </a:r>
            <a:r>
              <a:rPr lang="es-MX" sz="2400" dirty="0"/>
              <a:t> </a:t>
            </a:r>
            <a:r>
              <a:rPr lang="es-MX" sz="2400" dirty="0">
                <a:solidFill>
                  <a:schemeClr val="tx1"/>
                </a:solidFill>
              </a:rPr>
              <a:t>Conocimientos básicos de computación.</a:t>
            </a:r>
            <a:br>
              <a:rPr lang="es-MX" sz="2400" dirty="0">
                <a:solidFill>
                  <a:schemeClr val="tx1"/>
                </a:solidFill>
              </a:rPr>
            </a:br>
            <a:br>
              <a:rPr lang="es-MX" sz="2400" dirty="0">
                <a:solidFill>
                  <a:schemeClr val="tx1"/>
                </a:solidFill>
              </a:rPr>
            </a:br>
            <a:r>
              <a:rPr lang="es-MX" sz="2400" dirty="0">
                <a:solidFill>
                  <a:schemeClr val="tx1"/>
                </a:solidFill>
              </a:rPr>
              <a:t>•Horario de capacitación: Matutino de  10 a 12 a.m. Vespertino 18 a 20 p.m.</a:t>
            </a:r>
            <a:br>
              <a:rPr lang="es-MX" sz="2400" dirty="0">
                <a:solidFill>
                  <a:schemeClr val="tx1"/>
                </a:solidFill>
              </a:rPr>
            </a:br>
            <a:br>
              <a:rPr lang="es-MX" sz="2400" dirty="0">
                <a:solidFill>
                  <a:schemeClr val="tx1"/>
                </a:solidFill>
              </a:rPr>
            </a:br>
            <a:r>
              <a:rPr lang="es-MX" sz="2400" dirty="0">
                <a:solidFill>
                  <a:schemeClr val="tx1"/>
                </a:solidFill>
              </a:rPr>
              <a:t>• Sujetarse al periodo, políticas y lineamientos de capacitación, establecidos, dicho periodo comprenderá del 09 al 30 de junio de 2025. Aula UTE y CV.</a:t>
            </a:r>
            <a:br>
              <a:rPr lang="es-MX" sz="2400" dirty="0">
                <a:solidFill>
                  <a:schemeClr val="tx1"/>
                </a:solidFill>
              </a:rPr>
            </a:br>
            <a:br>
              <a:rPr lang="es-MX" sz="2400" dirty="0">
                <a:solidFill>
                  <a:schemeClr val="tx1"/>
                </a:solidFill>
              </a:rPr>
            </a:br>
            <a:r>
              <a:rPr lang="es-MX" sz="2400" dirty="0">
                <a:solidFill>
                  <a:schemeClr val="tx1"/>
                </a:solidFill>
              </a:rPr>
              <a:t>• Completar la encuesta de satisfacción.</a:t>
            </a:r>
            <a:br>
              <a:rPr lang="es-MX" sz="2400" dirty="0">
                <a:solidFill>
                  <a:schemeClr val="tx1"/>
                </a:solidFill>
              </a:rPr>
            </a:br>
            <a:br>
              <a:rPr lang="es-MX" sz="2400" dirty="0">
                <a:solidFill>
                  <a:schemeClr val="tx1"/>
                </a:solidFill>
              </a:rPr>
            </a:br>
            <a:r>
              <a:rPr lang="es-MX" sz="2400" dirty="0">
                <a:solidFill>
                  <a:schemeClr val="tx1"/>
                </a:solidFill>
              </a:rPr>
              <a:t>• Cada trabajador podrá efectuar un máximo de dos cursos por periodo. El </a:t>
            </a:r>
            <a:r>
              <a:rPr lang="es-MX" sz="2400" b="1" i="1" u="sng" dirty="0">
                <a:solidFill>
                  <a:schemeClr val="tx1"/>
                </a:solidFill>
              </a:rPr>
              <a:t>mínimo</a:t>
            </a:r>
            <a:r>
              <a:rPr lang="es-MX" sz="2400" dirty="0">
                <a:solidFill>
                  <a:schemeClr val="tx1"/>
                </a:solidFill>
              </a:rPr>
              <a:t> de horas por constancia, </a:t>
            </a:r>
            <a:r>
              <a:rPr lang="es-MX" sz="2400" b="1" i="1" u="sng" dirty="0">
                <a:solidFill>
                  <a:schemeClr val="tx1"/>
                </a:solidFill>
              </a:rPr>
              <a:t>son 10 hrs</a:t>
            </a:r>
            <a:r>
              <a:rPr lang="es-MX" sz="2400" dirty="0">
                <a:solidFill>
                  <a:schemeClr val="tx1"/>
                </a:solidFill>
              </a:rPr>
              <a:t>. </a:t>
            </a:r>
            <a:br>
              <a:rPr lang="es-MX" sz="2400" dirty="0">
                <a:solidFill>
                  <a:schemeClr val="tx1"/>
                </a:solidFill>
              </a:rPr>
            </a:br>
            <a:br>
              <a:rPr lang="es-MX" sz="2400" dirty="0">
                <a:solidFill>
                  <a:schemeClr val="tx1"/>
                </a:solidFill>
              </a:rPr>
            </a:br>
            <a:br>
              <a:rPr lang="es-MX" sz="6000" dirty="0"/>
            </a:br>
            <a:endParaRPr lang="es-MX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0C68587-D724-4D03-A77C-B380F310AD7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713822" y="378373"/>
            <a:ext cx="8561746" cy="725487"/>
          </a:xfrm>
        </p:spPr>
        <p:txBody>
          <a:bodyPr>
            <a:normAutofit/>
          </a:bodyPr>
          <a:lstStyle/>
          <a:p>
            <a:pPr algn="ctr"/>
            <a:r>
              <a:rPr lang="es-MX" sz="3200" dirty="0">
                <a:solidFill>
                  <a:schemeClr val="accent4">
                    <a:lumMod val="50000"/>
                  </a:schemeClr>
                </a:solidFill>
              </a:rPr>
              <a:t>REQUISITOS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F448CD07-22B4-49F0-8FEB-FE538D961F4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137" y="188914"/>
            <a:ext cx="1353429" cy="1347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37646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128443D-7A0F-4BAA-8797-DAA3410726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14113" y="693683"/>
            <a:ext cx="9564750" cy="8724089"/>
          </a:xfrm>
        </p:spPr>
        <p:txBody>
          <a:bodyPr>
            <a:normAutofit fontScale="90000"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br>
              <a:rPr lang="es-MX" sz="2400" dirty="0"/>
            </a:br>
            <a:br>
              <a:rPr lang="es-MX" sz="2400" dirty="0"/>
            </a:br>
            <a:br>
              <a:rPr lang="es-MX" sz="2400" dirty="0"/>
            </a:br>
            <a:br>
              <a:rPr lang="es-MX" sz="2400" dirty="0"/>
            </a:br>
            <a:br>
              <a:rPr lang="es-MX" sz="2400" dirty="0"/>
            </a:br>
            <a:br>
              <a:rPr lang="es-MX" sz="2400" dirty="0"/>
            </a:br>
            <a:br>
              <a:rPr lang="es-MX" sz="2400" dirty="0"/>
            </a:br>
            <a:br>
              <a:rPr lang="es-MX" sz="2400" dirty="0"/>
            </a:br>
            <a:r>
              <a:rPr lang="es-MX" sz="2400" dirty="0"/>
              <a:t>1. </a:t>
            </a:r>
            <a:r>
              <a:rPr lang="es-MX" sz="2400" dirty="0">
                <a:solidFill>
                  <a:schemeClr val="tx1"/>
                </a:solidFill>
              </a:rPr>
              <a:t>Enviar al correo coorcursos.upiita@ipn.mx los formatos “</a:t>
            </a:r>
            <a:r>
              <a:rPr lang="es-MX" sz="2400" b="1" u="sng" dirty="0">
                <a:solidFill>
                  <a:schemeClr val="tx1"/>
                </a:solidFill>
              </a:rPr>
              <a:t>Registro</a:t>
            </a:r>
            <a:r>
              <a:rPr lang="es-MX" sz="2400" dirty="0">
                <a:solidFill>
                  <a:schemeClr val="tx1"/>
                </a:solidFill>
              </a:rPr>
              <a:t> </a:t>
            </a:r>
            <a:r>
              <a:rPr lang="es-MX" sz="2400" b="1" u="sng" dirty="0">
                <a:solidFill>
                  <a:schemeClr val="tx1"/>
                </a:solidFill>
              </a:rPr>
              <a:t>participante y “Autorización del Jefe Inmediato”</a:t>
            </a:r>
            <a:r>
              <a:rPr lang="es-MX" sz="2400" dirty="0">
                <a:solidFill>
                  <a:schemeClr val="tx1"/>
                </a:solidFill>
              </a:rPr>
              <a:t> requisitados y en formato PDF, para considerar la inscripción en CALIPAAE. Liga de formatos </a:t>
            </a:r>
            <a:r>
              <a:rPr lang="es-MX" sz="1800" dirty="0">
                <a:solidFill>
                  <a:schemeClr val="tx1"/>
                </a:solidFill>
              </a:rPr>
              <a:t>(copiar y pegar en el explorador):</a:t>
            </a:r>
            <a:br>
              <a:rPr lang="es-MX" sz="1800" dirty="0">
                <a:solidFill>
                  <a:schemeClr val="tx1"/>
                </a:solidFill>
              </a:rPr>
            </a:br>
            <a:br>
              <a:rPr lang="es-MX" sz="2400" dirty="0">
                <a:solidFill>
                  <a:schemeClr val="tx1"/>
                </a:solidFill>
              </a:rPr>
            </a:br>
            <a:r>
              <a:rPr lang="es-MX" sz="2400" dirty="0">
                <a:solidFill>
                  <a:schemeClr val="accent4">
                    <a:lumMod val="50000"/>
                  </a:schemeClr>
                </a:solidFill>
              </a:rPr>
              <a:t>Registro</a:t>
            </a:r>
            <a:r>
              <a:rPr lang="es-MX" sz="2400" dirty="0">
                <a:solidFill>
                  <a:schemeClr val="tx1"/>
                </a:solidFill>
              </a:rPr>
              <a:t>: </a:t>
            </a:r>
            <a:r>
              <a:rPr lang="es-MX" sz="1800" dirty="0">
                <a:solidFill>
                  <a:schemeClr val="tx1"/>
                </a:solidFill>
              </a:rPr>
              <a:t>https://correoipn-my.sharepoint.com/:w:/g/personal/smontesinosu_ipn_mx/EaKncL7ASUtNmIyAEKB58cQBRgF6KxGtIUaQ7BmqlI6UNA?e=Th5nf4</a:t>
            </a:r>
            <a:br>
              <a:rPr lang="es-MX" sz="2200" dirty="0">
                <a:solidFill>
                  <a:schemeClr val="tx1"/>
                </a:solidFill>
              </a:rPr>
            </a:br>
            <a:br>
              <a:rPr lang="es-MX" sz="16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s-MX" sz="2400" dirty="0">
                <a:solidFill>
                  <a:schemeClr val="accent4">
                    <a:lumMod val="50000"/>
                  </a:schemeClr>
                </a:solidFill>
              </a:rPr>
              <a:t>Autorización</a:t>
            </a:r>
            <a:r>
              <a:rPr lang="es-MX" sz="2400" dirty="0">
                <a:solidFill>
                  <a:schemeClr val="tx1"/>
                </a:solidFill>
              </a:rPr>
              <a:t>: </a:t>
            </a:r>
            <a:r>
              <a:rPr lang="es-MX" sz="1800" dirty="0">
                <a:solidFill>
                  <a:schemeClr val="tx1"/>
                </a:solidFill>
              </a:rPr>
              <a:t>https://correoipn-my.sharepoint.com/:w:/g/personal/smontesinosu_ipn_mx/ES7yHSZ8gGJKla4PXl7BRQYB2IyIxHC4mrXfef_SYdbCkQ?e=mXpMaU</a:t>
            </a:r>
            <a:br>
              <a:rPr lang="es-MX" sz="2200" dirty="0">
                <a:solidFill>
                  <a:schemeClr val="tx1"/>
                </a:solidFill>
              </a:rPr>
            </a:br>
            <a:br>
              <a:rPr lang="es-MX" sz="2200" dirty="0">
                <a:solidFill>
                  <a:schemeClr val="tx1"/>
                </a:solidFill>
              </a:rPr>
            </a:br>
            <a:br>
              <a:rPr lang="es-MX" sz="1800" dirty="0"/>
            </a:br>
            <a:br>
              <a:rPr lang="es-MX" sz="2400" dirty="0">
                <a:solidFill>
                  <a:schemeClr val="tx1"/>
                </a:solidFill>
              </a:rPr>
            </a:br>
            <a:br>
              <a:rPr lang="es-MX" sz="2400" u="sng" dirty="0">
                <a:solidFill>
                  <a:schemeClr val="accent2">
                    <a:lumMod val="75000"/>
                  </a:schemeClr>
                </a:solidFill>
              </a:rPr>
            </a:br>
            <a:br>
              <a:rPr lang="es-MX" sz="2400" dirty="0"/>
            </a:br>
            <a:br>
              <a:rPr lang="es-MX" sz="2400" dirty="0"/>
            </a:br>
            <a:br>
              <a:rPr lang="es-MX" sz="2400" dirty="0"/>
            </a:br>
            <a:br>
              <a:rPr lang="es-MX" sz="6000" dirty="0"/>
            </a:br>
            <a:endParaRPr lang="es-MX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0C68587-D724-4D03-A77C-B380F310AD7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746842" y="137094"/>
            <a:ext cx="8561746" cy="556589"/>
          </a:xfrm>
        </p:spPr>
        <p:txBody>
          <a:bodyPr>
            <a:normAutofit lnSpcReduction="10000"/>
          </a:bodyPr>
          <a:lstStyle/>
          <a:p>
            <a:pPr algn="ctr"/>
            <a:r>
              <a:rPr lang="es-MX" sz="3200" dirty="0">
                <a:solidFill>
                  <a:schemeClr val="accent4">
                    <a:lumMod val="50000"/>
                  </a:schemeClr>
                </a:solidFill>
              </a:rPr>
              <a:t>PROCEDIMIENTO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F448CD07-22B4-49F0-8FEB-FE538D961F4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137" y="188914"/>
            <a:ext cx="1353429" cy="1347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8520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128443D-7A0F-4BAA-8797-DAA3410726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30043" y="930166"/>
            <a:ext cx="9348820" cy="8045647"/>
          </a:xfrm>
        </p:spPr>
        <p:txBody>
          <a:bodyPr>
            <a:normAutofit fontScale="90000"/>
          </a:bodyPr>
          <a:lstStyle/>
          <a:p>
            <a:r>
              <a:rPr lang="es-MX" sz="1800" dirty="0"/>
              <a:t>2. </a:t>
            </a:r>
            <a:r>
              <a:rPr lang="es-MX" sz="2400" dirty="0">
                <a:solidFill>
                  <a:schemeClr val="tx1"/>
                </a:solidFill>
              </a:rPr>
              <a:t>Inscribirse en la plataforma de su elección.</a:t>
            </a:r>
            <a:br>
              <a:rPr lang="es-MX" sz="2400" dirty="0">
                <a:solidFill>
                  <a:prstClr val="black"/>
                </a:solidFill>
              </a:rPr>
            </a:br>
            <a:br>
              <a:rPr lang="es-MX" sz="2400" dirty="0">
                <a:solidFill>
                  <a:prstClr val="black"/>
                </a:solidFill>
              </a:rPr>
            </a:br>
            <a:r>
              <a:rPr lang="es-MX" sz="1800" dirty="0"/>
              <a:t>3.</a:t>
            </a:r>
            <a:r>
              <a:rPr lang="es-MX" sz="2400" dirty="0">
                <a:solidFill>
                  <a:prstClr val="black"/>
                </a:solidFill>
              </a:rPr>
              <a:t> R</a:t>
            </a:r>
            <a:r>
              <a:rPr lang="es-MX" sz="2400" dirty="0">
                <a:solidFill>
                  <a:schemeClr val="tx1"/>
                </a:solidFill>
              </a:rPr>
              <a:t>esguardar su</a:t>
            </a:r>
            <a:r>
              <a:rPr lang="es-MX" sz="2400" b="1" u="sng" dirty="0">
                <a:solidFill>
                  <a:schemeClr val="tx1"/>
                </a:solidFill>
              </a:rPr>
              <a:t> </a:t>
            </a:r>
            <a:r>
              <a:rPr lang="es-MX" sz="2400" u="sng" dirty="0">
                <a:solidFill>
                  <a:schemeClr val="tx1"/>
                </a:solidFill>
              </a:rPr>
              <a:t>registro en la plataforma y evidencias de inicio y fin, del curso o taller, para evitar complicaciones con los oficios de validación.</a:t>
            </a:r>
            <a:br>
              <a:rPr lang="es-MX" sz="2400" u="sng" dirty="0">
                <a:solidFill>
                  <a:schemeClr val="tx1"/>
                </a:solidFill>
              </a:rPr>
            </a:br>
            <a:br>
              <a:rPr lang="es-MX" sz="2400" dirty="0">
                <a:solidFill>
                  <a:prstClr val="black"/>
                </a:solidFill>
              </a:rPr>
            </a:br>
            <a:r>
              <a:rPr lang="es-MX" sz="1800" dirty="0"/>
              <a:t>4.</a:t>
            </a:r>
            <a:r>
              <a:rPr lang="es-MX" sz="2400" dirty="0">
                <a:solidFill>
                  <a:prstClr val="black"/>
                </a:solidFill>
              </a:rPr>
              <a:t> Enviar al correo coorcursos.upiita@ipn.mx en formato PDF: Las evidencias de registro, inicio y fin del cursos y las constancias correspondientes de los cursos y/o talleres, para tramitar el oficio de validación.</a:t>
            </a:r>
            <a:br>
              <a:rPr lang="es-MX" sz="2400" dirty="0">
                <a:solidFill>
                  <a:prstClr val="black"/>
                </a:solidFill>
              </a:rPr>
            </a:br>
            <a:br>
              <a:rPr lang="es-MX" sz="2200" dirty="0">
                <a:solidFill>
                  <a:prstClr val="black"/>
                </a:solidFill>
              </a:rPr>
            </a:br>
            <a:r>
              <a:rPr lang="es-MX" sz="2200" dirty="0">
                <a:solidFill>
                  <a:prstClr val="black"/>
                </a:solidFill>
              </a:rPr>
              <a:t>• </a:t>
            </a:r>
            <a:r>
              <a:rPr lang="es-MX" sz="2400" dirty="0">
                <a:solidFill>
                  <a:prstClr val="black"/>
                </a:solidFill>
              </a:rPr>
              <a:t>Completar la Encuesta de satisfacción. </a:t>
            </a:r>
            <a:br>
              <a:rPr lang="es-MX" sz="2400" dirty="0">
                <a:solidFill>
                  <a:prstClr val="black"/>
                </a:solidFill>
              </a:rPr>
            </a:br>
            <a:r>
              <a:rPr lang="es-MX" sz="2400" dirty="0">
                <a:solidFill>
                  <a:schemeClr val="accent1">
                    <a:lumMod val="60000"/>
                    <a:lumOff val="40000"/>
                  </a:schemeClr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https://forms.office.com/r/FW9d1bkZeH?origin=lprLink</a:t>
            </a:r>
            <a:br>
              <a:rPr lang="es-MX" sz="2400" dirty="0">
                <a:solidFill>
                  <a:prstClr val="black"/>
                </a:solidFill>
              </a:rPr>
            </a:br>
            <a:br>
              <a:rPr lang="es-MX" sz="2400" dirty="0">
                <a:solidFill>
                  <a:prstClr val="black"/>
                </a:solidFill>
              </a:rPr>
            </a:br>
            <a:br>
              <a:rPr lang="es-MX" sz="2400" dirty="0">
                <a:solidFill>
                  <a:prstClr val="black"/>
                </a:solidFill>
              </a:rPr>
            </a:br>
            <a:br>
              <a:rPr lang="es-MX" sz="2400" dirty="0"/>
            </a:br>
            <a:br>
              <a:rPr lang="es-MX" sz="2400" dirty="0"/>
            </a:br>
            <a:br>
              <a:rPr lang="es-MX" sz="2400" dirty="0"/>
            </a:br>
            <a:br>
              <a:rPr lang="es-MX" sz="2400" dirty="0"/>
            </a:br>
            <a:br>
              <a:rPr lang="es-MX" sz="2400" dirty="0"/>
            </a:br>
            <a:endParaRPr lang="es-MX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0C68587-D724-4D03-A77C-B380F310AD7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95901" y="499837"/>
            <a:ext cx="8561746" cy="725486"/>
          </a:xfrm>
        </p:spPr>
        <p:txBody>
          <a:bodyPr>
            <a:normAutofit/>
          </a:bodyPr>
          <a:lstStyle/>
          <a:p>
            <a:pPr algn="ctr"/>
            <a:r>
              <a:rPr lang="es-MX" sz="3200" dirty="0">
                <a:solidFill>
                  <a:schemeClr val="accent4">
                    <a:lumMod val="50000"/>
                  </a:schemeClr>
                </a:solidFill>
              </a:rPr>
              <a:t>PROCEDIMIENTO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F448CD07-22B4-49F0-8FEB-FE538D961F4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3137" y="188914"/>
            <a:ext cx="1353429" cy="1347333"/>
          </a:xfrm>
          <a:prstGeom prst="rect">
            <a:avLst/>
          </a:prstGeom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7BE17D6A-F596-4CE9-98C6-B409D4A054A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028891" y="5052848"/>
            <a:ext cx="1749972" cy="17499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95450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128443D-7A0F-4BAA-8797-DAA3410726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40402" y="614718"/>
            <a:ext cx="8561747" cy="5628563"/>
          </a:xfrm>
        </p:spPr>
        <p:txBody>
          <a:bodyPr>
            <a:normAutofit fontScale="90000"/>
          </a:bodyPr>
          <a:lstStyle/>
          <a:p>
            <a:br>
              <a:rPr lang="es-MX" sz="2400" dirty="0"/>
            </a:br>
            <a:r>
              <a:rPr lang="es-MX" sz="2400" dirty="0">
                <a:solidFill>
                  <a:schemeClr val="tx1"/>
                </a:solidFill>
              </a:rPr>
              <a:t>• </a:t>
            </a:r>
            <a:r>
              <a:rPr lang="es-MX" sz="2200" dirty="0">
                <a:solidFill>
                  <a:schemeClr val="tx1"/>
                </a:solidFill>
              </a:rPr>
              <a:t>PROCADIST</a:t>
            </a:r>
            <a:br>
              <a:rPr lang="es-MX" sz="2200" dirty="0">
                <a:solidFill>
                  <a:schemeClr val="tx1"/>
                </a:solidFill>
              </a:rPr>
            </a:br>
            <a:r>
              <a:rPr lang="es-MX" sz="2200" dirty="0">
                <a:solidFill>
                  <a:schemeClr val="tx1"/>
                </a:solidFill>
              </a:rPr>
              <a:t>Secretaría del Trabajo y Previsión </a:t>
            </a:r>
            <a:br>
              <a:rPr lang="es-MX" sz="2200" dirty="0">
                <a:solidFill>
                  <a:schemeClr val="tx1"/>
                </a:solidFill>
              </a:rPr>
            </a:br>
            <a:r>
              <a:rPr lang="es-MX" sz="2200" dirty="0">
                <a:solidFill>
                  <a:schemeClr val="tx1"/>
                </a:solidFill>
              </a:rPr>
              <a:t>Social</a:t>
            </a:r>
            <a:br>
              <a:rPr lang="es-MX" sz="2200" dirty="0">
                <a:solidFill>
                  <a:schemeClr val="tx1"/>
                </a:solidFill>
              </a:rPr>
            </a:br>
            <a:r>
              <a:rPr lang="es-MX" sz="2200" dirty="0">
                <a:solidFill>
                  <a:schemeClr val="tx1"/>
                </a:solidFill>
              </a:rPr>
              <a:t>procadist.gob.mx</a:t>
            </a:r>
            <a:br>
              <a:rPr lang="es-MX" sz="2200" dirty="0">
                <a:solidFill>
                  <a:schemeClr val="tx1"/>
                </a:solidFill>
              </a:rPr>
            </a:br>
            <a:r>
              <a:rPr lang="es-MX" sz="2200" dirty="0">
                <a:solidFill>
                  <a:schemeClr val="tx1"/>
                </a:solidFill>
              </a:rPr>
              <a:t>• Capacítate para el empleo</a:t>
            </a:r>
            <a:br>
              <a:rPr lang="es-MX" sz="2200" dirty="0">
                <a:solidFill>
                  <a:schemeClr val="tx1"/>
                </a:solidFill>
              </a:rPr>
            </a:br>
            <a:r>
              <a:rPr lang="es-MX" sz="2200" dirty="0">
                <a:solidFill>
                  <a:schemeClr val="tx1"/>
                </a:solidFill>
              </a:rPr>
              <a:t> Fundación Carlos Slim</a:t>
            </a:r>
            <a:br>
              <a:rPr lang="es-MX" sz="2200" dirty="0">
                <a:solidFill>
                  <a:schemeClr val="tx1"/>
                </a:solidFill>
              </a:rPr>
            </a:br>
            <a:r>
              <a:rPr lang="es-MX" sz="2200" dirty="0">
                <a:solidFill>
                  <a:schemeClr val="tx1"/>
                </a:solidFill>
              </a:rPr>
              <a:t> https://capacitateparaelempleo.org</a:t>
            </a:r>
            <a:br>
              <a:rPr lang="es-MX" sz="2200" dirty="0">
                <a:solidFill>
                  <a:schemeClr val="tx1"/>
                </a:solidFill>
              </a:rPr>
            </a:br>
            <a:r>
              <a:rPr lang="es-MX" sz="2200" dirty="0">
                <a:solidFill>
                  <a:schemeClr val="tx1"/>
                </a:solidFill>
              </a:rPr>
              <a:t>• Miríada</a:t>
            </a:r>
            <a:br>
              <a:rPr lang="es-MX" sz="2200" dirty="0">
                <a:solidFill>
                  <a:schemeClr val="tx1"/>
                </a:solidFill>
              </a:rPr>
            </a:br>
            <a:r>
              <a:rPr lang="es-MX" sz="2200" dirty="0">
                <a:solidFill>
                  <a:schemeClr val="tx1"/>
                </a:solidFill>
              </a:rPr>
              <a:t> https://formacion.miriadax.net</a:t>
            </a:r>
            <a:br>
              <a:rPr lang="es-MX" sz="2200" dirty="0">
                <a:solidFill>
                  <a:schemeClr val="tx1"/>
                </a:solidFill>
              </a:rPr>
            </a:br>
            <a:r>
              <a:rPr lang="es-MX" sz="2200" dirty="0">
                <a:solidFill>
                  <a:schemeClr val="tx1"/>
                </a:solidFill>
              </a:rPr>
              <a:t>• </a:t>
            </a:r>
            <a:r>
              <a:rPr lang="es-MX" sz="2200" dirty="0" err="1">
                <a:solidFill>
                  <a:schemeClr val="tx1"/>
                </a:solidFill>
              </a:rPr>
              <a:t>MéxicoX</a:t>
            </a:r>
            <a:br>
              <a:rPr lang="es-MX" sz="2200" dirty="0">
                <a:solidFill>
                  <a:schemeClr val="tx1"/>
                </a:solidFill>
              </a:rPr>
            </a:br>
            <a:r>
              <a:rPr lang="es-MX" sz="2200" dirty="0">
                <a:solidFill>
                  <a:schemeClr val="tx1"/>
                </a:solidFill>
              </a:rPr>
              <a:t> https://www.mexicox.gob.mx</a:t>
            </a:r>
            <a:br>
              <a:rPr lang="es-MX" sz="2200" dirty="0">
                <a:solidFill>
                  <a:schemeClr val="tx1"/>
                </a:solidFill>
              </a:rPr>
            </a:br>
            <a:r>
              <a:rPr lang="es-MX" sz="2200" dirty="0">
                <a:solidFill>
                  <a:schemeClr val="tx1"/>
                </a:solidFill>
              </a:rPr>
              <a:t>• SICAVISP</a:t>
            </a:r>
            <a:br>
              <a:rPr lang="es-MX" sz="2200" dirty="0">
                <a:solidFill>
                  <a:schemeClr val="tx1"/>
                </a:solidFill>
              </a:rPr>
            </a:br>
            <a:r>
              <a:rPr lang="es-MX" sz="2200" dirty="0">
                <a:solidFill>
                  <a:schemeClr val="tx1"/>
                </a:solidFill>
              </a:rPr>
              <a:t> Secretaría de la Función Pública</a:t>
            </a:r>
            <a:br>
              <a:rPr lang="es-MX" sz="2200" dirty="0">
                <a:solidFill>
                  <a:schemeClr val="tx1"/>
                </a:solidFill>
              </a:rPr>
            </a:br>
            <a:r>
              <a:rPr lang="es-MX" sz="2200" dirty="0">
                <a:solidFill>
                  <a:schemeClr val="tx1"/>
                </a:solidFill>
              </a:rPr>
              <a:t> http://sicavisp.apps.funcionpublica.gob.mx</a:t>
            </a:r>
            <a:br>
              <a:rPr lang="es-MX" sz="2200" dirty="0">
                <a:solidFill>
                  <a:schemeClr val="tx1"/>
                </a:solidFill>
              </a:rPr>
            </a:br>
            <a:br>
              <a:rPr lang="es-MX" sz="2200" dirty="0">
                <a:solidFill>
                  <a:schemeClr val="tx1"/>
                </a:solidFill>
              </a:rPr>
            </a:br>
            <a:endParaRPr lang="es-MX" dirty="0">
              <a:solidFill>
                <a:schemeClr val="tx1"/>
              </a:solidFill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0C68587-D724-4D03-A77C-B380F310AD7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40402" y="188914"/>
            <a:ext cx="8561746" cy="977621"/>
          </a:xfrm>
        </p:spPr>
        <p:txBody>
          <a:bodyPr>
            <a:normAutofit/>
          </a:bodyPr>
          <a:lstStyle/>
          <a:p>
            <a:pPr algn="ctr"/>
            <a:r>
              <a:rPr lang="es-MX" sz="3200" dirty="0">
                <a:solidFill>
                  <a:schemeClr val="accent4">
                    <a:lumMod val="50000"/>
                  </a:schemeClr>
                </a:solidFill>
              </a:rPr>
              <a:t>PLATAFORMAS AUTORIZADAS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8AD24CF4-2A18-45DF-9808-E12F2B89481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136" y="366856"/>
            <a:ext cx="1353429" cy="1347333"/>
          </a:xfrm>
          <a:prstGeom prst="rect">
            <a:avLst/>
          </a:prstGeom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2DEB2329-47DF-419B-8035-8CE91AE8E00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47551" y="1827322"/>
            <a:ext cx="3706689" cy="257273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</p:pic>
    </p:spTree>
    <p:extLst>
      <p:ext uri="{BB962C8B-B14F-4D97-AF65-F5344CB8AC3E}">
        <p14:creationId xmlns:p14="http://schemas.microsoft.com/office/powerpoint/2010/main" val="31863524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128443D-7A0F-4BAA-8797-DAA3410726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45354" y="188914"/>
            <a:ext cx="8561747" cy="8283891"/>
          </a:xfrm>
        </p:spPr>
        <p:txBody>
          <a:bodyPr>
            <a:normAutofit fontScale="9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br>
              <a:rPr lang="es-MX" sz="2400" dirty="0"/>
            </a:br>
            <a:br>
              <a:rPr lang="es-MX" sz="2400" dirty="0"/>
            </a:br>
            <a:br>
              <a:rPr lang="es-MX" sz="2400" dirty="0"/>
            </a:br>
            <a:br>
              <a:rPr lang="es-MX" sz="2400" dirty="0"/>
            </a:br>
            <a:br>
              <a:rPr lang="es-MX" sz="2400" dirty="0"/>
            </a:br>
            <a:br>
              <a:rPr lang="es-MX" sz="2400" dirty="0"/>
            </a:br>
            <a:r>
              <a:rPr lang="es-MX" sz="2400" dirty="0"/>
              <a:t>• </a:t>
            </a:r>
            <a:r>
              <a:rPr lang="es-MX" sz="2400" dirty="0">
                <a:solidFill>
                  <a:schemeClr val="tx1"/>
                </a:solidFill>
              </a:rPr>
              <a:t>Aprendo+</a:t>
            </a:r>
            <a:br>
              <a:rPr lang="es-MX" sz="2400" dirty="0">
                <a:solidFill>
                  <a:schemeClr val="tx1"/>
                </a:solidFill>
              </a:rPr>
            </a:br>
            <a:r>
              <a:rPr lang="es-MX" sz="2400" dirty="0">
                <a:solidFill>
                  <a:schemeClr val="tx1"/>
                </a:solidFill>
              </a:rPr>
              <a:t> UNAM</a:t>
            </a:r>
            <a:br>
              <a:rPr lang="es-MX" sz="2400" dirty="0">
                <a:solidFill>
                  <a:schemeClr val="tx1"/>
                </a:solidFill>
              </a:rPr>
            </a:br>
            <a:r>
              <a:rPr lang="es-MX" sz="2400" dirty="0">
                <a:solidFill>
                  <a:schemeClr val="tx1"/>
                </a:solidFill>
              </a:rPr>
              <a:t> https://aprendomas.cuaed.unam.mx </a:t>
            </a:r>
            <a:br>
              <a:rPr lang="es-MX" sz="2400" dirty="0">
                <a:solidFill>
                  <a:schemeClr val="tx1"/>
                </a:solidFill>
              </a:rPr>
            </a:br>
            <a:r>
              <a:rPr lang="es-MX" sz="2400" dirty="0">
                <a:solidFill>
                  <a:schemeClr val="tx1"/>
                </a:solidFill>
              </a:rPr>
              <a:t>•</a:t>
            </a:r>
            <a:r>
              <a:rPr lang="es-MX" sz="2200" dirty="0">
                <a:solidFill>
                  <a:schemeClr val="tx1"/>
                </a:solidFill>
              </a:rPr>
              <a:t> Coursera</a:t>
            </a:r>
            <a:br>
              <a:rPr lang="es-MX" sz="2200" dirty="0">
                <a:solidFill>
                  <a:schemeClr val="tx1"/>
                </a:solidFill>
              </a:rPr>
            </a:br>
            <a:r>
              <a:rPr lang="es-MX" sz="2200" dirty="0">
                <a:solidFill>
                  <a:schemeClr val="tx1"/>
                </a:solidFill>
              </a:rPr>
              <a:t> https://www.coursera.org</a:t>
            </a:r>
            <a:br>
              <a:rPr lang="es-MX" sz="2200" dirty="0">
                <a:solidFill>
                  <a:schemeClr val="tx1"/>
                </a:solidFill>
              </a:rPr>
            </a:br>
            <a:r>
              <a:rPr lang="es-MX" sz="2200" dirty="0">
                <a:solidFill>
                  <a:schemeClr val="tx1"/>
                </a:solidFill>
              </a:rPr>
              <a:t>• CEVINAI</a:t>
            </a:r>
            <a:br>
              <a:rPr lang="es-MX" sz="2200" dirty="0">
                <a:solidFill>
                  <a:schemeClr val="tx1"/>
                </a:solidFill>
              </a:rPr>
            </a:br>
            <a:r>
              <a:rPr lang="es-MX" sz="2200" dirty="0">
                <a:solidFill>
                  <a:schemeClr val="tx1"/>
                </a:solidFill>
              </a:rPr>
              <a:t> INAI</a:t>
            </a:r>
            <a:br>
              <a:rPr lang="es-MX" sz="2200" dirty="0">
                <a:solidFill>
                  <a:schemeClr val="tx1"/>
                </a:solidFill>
              </a:rPr>
            </a:br>
            <a:r>
              <a:rPr lang="es-MX" sz="2200" dirty="0">
                <a:solidFill>
                  <a:schemeClr val="tx1"/>
                </a:solidFill>
              </a:rPr>
              <a:t> https://cevifaipublica.inai.org.mx </a:t>
            </a:r>
            <a:br>
              <a:rPr lang="es-MX" sz="2200" dirty="0">
                <a:solidFill>
                  <a:schemeClr val="tx1"/>
                </a:solidFill>
              </a:rPr>
            </a:br>
            <a:r>
              <a:rPr lang="es-MX" sz="2200" dirty="0">
                <a:solidFill>
                  <a:schemeClr val="tx1"/>
                </a:solidFill>
              </a:rPr>
              <a:t>• Google Actívate</a:t>
            </a:r>
            <a:br>
              <a:rPr lang="es-MX" sz="2200" dirty="0">
                <a:solidFill>
                  <a:schemeClr val="tx1"/>
                </a:solidFill>
              </a:rPr>
            </a:br>
            <a:r>
              <a:rPr lang="es-MX" sz="2200" dirty="0">
                <a:solidFill>
                  <a:schemeClr val="tx1"/>
                </a:solidFill>
              </a:rPr>
              <a:t> https://learndigital.withgoogle.com/activate/courses </a:t>
            </a:r>
            <a:br>
              <a:rPr lang="es-MX" sz="2200" dirty="0">
                <a:solidFill>
                  <a:schemeClr val="tx1"/>
                </a:solidFill>
              </a:rPr>
            </a:br>
            <a:r>
              <a:rPr lang="es-MX" sz="2200" dirty="0">
                <a:solidFill>
                  <a:schemeClr val="tx1"/>
                </a:solidFill>
              </a:rPr>
              <a:t>• CLIMSS</a:t>
            </a:r>
            <a:br>
              <a:rPr lang="es-MX" sz="2200" dirty="0">
                <a:solidFill>
                  <a:schemeClr val="tx1"/>
                </a:solidFill>
              </a:rPr>
            </a:br>
            <a:r>
              <a:rPr lang="es-MX" sz="2200" dirty="0">
                <a:solidFill>
                  <a:schemeClr val="tx1"/>
                </a:solidFill>
              </a:rPr>
              <a:t> IMSS</a:t>
            </a:r>
            <a:br>
              <a:rPr lang="es-MX" sz="2200" dirty="0">
                <a:solidFill>
                  <a:schemeClr val="tx1"/>
                </a:solidFill>
              </a:rPr>
            </a:br>
            <a:r>
              <a:rPr lang="es-MX" sz="2200" dirty="0">
                <a:solidFill>
                  <a:schemeClr val="tx1"/>
                </a:solidFill>
              </a:rPr>
              <a:t> </a:t>
            </a:r>
            <a:r>
              <a:rPr lang="es-MX" sz="2200" dirty="0">
                <a:solidFill>
                  <a:schemeClr val="tx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https://climss.imss.gob.mx</a:t>
            </a:r>
            <a:br>
              <a:rPr lang="es-MX" sz="2200" dirty="0">
                <a:solidFill>
                  <a:schemeClr val="tx1"/>
                </a:solidFill>
              </a:rPr>
            </a:br>
            <a:r>
              <a:rPr lang="es-MX" sz="2200" dirty="0">
                <a:solidFill>
                  <a:schemeClr val="tx1"/>
                </a:solidFill>
              </a:rPr>
              <a:t>•CNDH</a:t>
            </a:r>
            <a:br>
              <a:rPr lang="es-MX" sz="2200" dirty="0">
                <a:solidFill>
                  <a:schemeClr val="tx1"/>
                </a:solidFill>
              </a:rPr>
            </a:br>
            <a:r>
              <a:rPr lang="es-MX" sz="2200" dirty="0">
                <a:solidFill>
                  <a:schemeClr val="tx1"/>
                </a:solidFill>
              </a:rPr>
              <a:t> https://cursos3.cndh.org.mx/</a:t>
            </a:r>
            <a:br>
              <a:rPr lang="es-MX" sz="2200" dirty="0">
                <a:solidFill>
                  <a:schemeClr val="tx1"/>
                </a:solidFill>
              </a:rPr>
            </a:br>
            <a:br>
              <a:rPr lang="es-MX" sz="2200" dirty="0">
                <a:solidFill>
                  <a:schemeClr val="tx1"/>
                </a:solidFill>
              </a:rPr>
            </a:br>
            <a:br>
              <a:rPr lang="es-MX" sz="2200" dirty="0">
                <a:solidFill>
                  <a:schemeClr val="tx1"/>
                </a:solidFill>
              </a:rPr>
            </a:br>
            <a:br>
              <a:rPr lang="es-MX" sz="2200" dirty="0">
                <a:solidFill>
                  <a:schemeClr val="tx1"/>
                </a:solidFill>
              </a:rPr>
            </a:br>
            <a:br>
              <a:rPr lang="es-MX" sz="2200" dirty="0">
                <a:solidFill>
                  <a:schemeClr val="tx1"/>
                </a:solidFill>
              </a:rPr>
            </a:br>
            <a:br>
              <a:rPr lang="es-MX" sz="6000" dirty="0"/>
            </a:br>
            <a:endParaRPr lang="es-MX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0C68587-D724-4D03-A77C-B380F310AD7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40402" y="188914"/>
            <a:ext cx="8561746" cy="977621"/>
          </a:xfrm>
        </p:spPr>
        <p:txBody>
          <a:bodyPr>
            <a:normAutofit/>
          </a:bodyPr>
          <a:lstStyle/>
          <a:p>
            <a:pPr algn="ctr"/>
            <a:r>
              <a:rPr lang="es-MX" sz="3200" dirty="0">
                <a:solidFill>
                  <a:schemeClr val="accent4">
                    <a:lumMod val="50000"/>
                  </a:schemeClr>
                </a:solidFill>
              </a:rPr>
              <a:t>Plataformas autorizadas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F448CD07-22B4-49F0-8FEB-FE538D961F4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3137" y="188914"/>
            <a:ext cx="1353429" cy="1347333"/>
          </a:xfrm>
          <a:prstGeom prst="rect">
            <a:avLst/>
          </a:prstGeom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615F1595-0E06-4095-9549-030312F4199B}"/>
              </a:ext>
            </a:extLst>
          </p:cNvPr>
          <p:cNvPicPr/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11200"/>
                    </a14:imgEffect>
                  </a14:imgLayer>
                </a14:imgProps>
              </a:ext>
            </a:extLst>
          </a:blip>
          <a:srcRect t="11994" r="20231" b="53612"/>
          <a:stretch/>
        </p:blipFill>
        <p:spPr bwMode="auto">
          <a:xfrm>
            <a:off x="7224036" y="5221286"/>
            <a:ext cx="4476750" cy="14478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459712387"/>
      </p:ext>
    </p:extLst>
  </p:cSld>
  <p:clrMapOvr>
    <a:masterClrMapping/>
  </p:clrMapOvr>
</p:sld>
</file>

<file path=ppt/theme/theme1.xml><?xml version="1.0" encoding="utf-8"?>
<a:theme xmlns:a="http://schemas.openxmlformats.org/drawingml/2006/main" name="Espiral">
  <a:themeElements>
    <a:clrScheme name="Espiral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1156</TotalTime>
  <Words>599</Words>
  <Application>Microsoft Office PowerPoint</Application>
  <PresentationFormat>Panorámica</PresentationFormat>
  <Paragraphs>15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3" baseType="lpstr">
      <vt:lpstr>Arial</vt:lpstr>
      <vt:lpstr>Calibri</vt:lpstr>
      <vt:lpstr>Century Gothic</vt:lpstr>
      <vt:lpstr>Times New Roman</vt:lpstr>
      <vt:lpstr>Wingdings 3</vt:lpstr>
      <vt:lpstr>Espiral</vt:lpstr>
      <vt:lpstr>PROGRAMA DE CAPACITACIÓN EN LÍNEA  PARA EL PERSONAL DE APOYO Y ASISTENCIA  A LA EDUCACIÓN (CALIPAAE)</vt:lpstr>
      <vt:lpstr>Cambio de procedimiento CALIPAAE II 2025</vt:lpstr>
      <vt:lpstr>• Conocimientos básicos de computación.  •Horario de capacitación: Matutino de  10 a 12 a.m. Vespertino 18 a 20 p.m.  • Sujetarse al periodo, políticas y lineamientos de capacitación, establecidos, dicho periodo comprenderá del 09 al 30 de junio de 2025. Aula UTE y CV.  • Completar la encuesta de satisfacción.  • Cada trabajador podrá efectuar un máximo de dos cursos por periodo. El mínimo de horas por constancia, son 10 hrs.    </vt:lpstr>
      <vt:lpstr>        1. Enviar al correo coorcursos.upiita@ipn.mx los formatos “Registro participante y “Autorización del Jefe Inmediato” requisitados y en formato PDF, para considerar la inscripción en CALIPAAE. Liga de formatos (copiar y pegar en el explorador):  Registro: https://correoipn-my.sharepoint.com/:w:/g/personal/smontesinosu_ipn_mx/EaKncL7ASUtNmIyAEKB58cQBRgF6KxGtIUaQ7BmqlI6UNA?e=Th5nf4  Autorización: https://correoipn-my.sharepoint.com/:w:/g/personal/smontesinosu_ipn_mx/ES7yHSZ8gGJKla4PXl7BRQYB2IyIxHC4mrXfef_SYdbCkQ?e=mXpMaU         </vt:lpstr>
      <vt:lpstr>2. Inscribirse en la plataforma de su elección.  3. Resguardar su registro en la plataforma y evidencias de inicio y fin, del curso o taller, para evitar complicaciones con los oficios de validación.  4. Enviar al correo coorcursos.upiita@ipn.mx en formato PDF: Las evidencias de registro, inicio y fin del cursos y las constancias correspondientes de los cursos y/o talleres, para tramitar el oficio de validación.  • Completar la Encuesta de satisfacción.  https://forms.office.com/r/FW9d1bkZeH?origin=lprLink        </vt:lpstr>
      <vt:lpstr> • PROCADIST Secretaría del Trabajo y Previsión  Social procadist.gob.mx • Capacítate para el empleo  Fundación Carlos Slim  https://capacitateparaelempleo.org • Miríada  https://formacion.miriadax.net • MéxicoX  https://www.mexicox.gob.mx • SICAVISP  Secretaría de la Función Pública  http://sicavisp.apps.funcionpublica.gob.mx  </vt:lpstr>
      <vt:lpstr>      • Aprendo+  UNAM  https://aprendomas.cuaed.unam.mx  • Coursera  https://www.coursera.org • CEVINAI  INAI  https://cevifaipublica.inai.org.mx  • Google Actívate  https://learndigital.withgoogle.com/activate/courses  • CLIMSS  IMSS  https://climss.imss.gob.mx •CNDH  https://cursos3.cndh.org.mx/   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CALIPAAE 2024</dc:title>
  <dc:creator>Coordinacción de Cursos de Capacitación del PAAE</dc:creator>
  <cp:lastModifiedBy>Coordinacción de Cursos de Capacitación del PAAE</cp:lastModifiedBy>
  <cp:revision>61</cp:revision>
  <dcterms:created xsi:type="dcterms:W3CDTF">2024-09-12T00:05:12Z</dcterms:created>
  <dcterms:modified xsi:type="dcterms:W3CDTF">2025-06-04T00:19:58Z</dcterms:modified>
</cp:coreProperties>
</file>